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Inter Bold" charset="1" panose="020B0802030000000004"/>
      <p:regular r:id="rId27"/>
    </p:embeddedFont>
    <p:embeddedFont>
      <p:font typeface="Inter" charset="1" panose="020B0502030000000004"/>
      <p:regular r:id="rId28"/>
    </p:embeddedFont>
    <p:embeddedFont>
      <p:font typeface="Canva Sans Bold" charset="1" panose="020B0803030501040103"/>
      <p:regular r:id="rId34"/>
    </p:embeddedFont>
    <p:embeddedFont>
      <p:font typeface="Radley" charset="1" panose="00000500000000000000"/>
      <p:regular r:id="rId46"/>
    </p:embeddedFont>
    <p:embeddedFont>
      <p:font typeface="Arsenal Bold" charset="1" panose="000008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notesMasters/notesMaster1.xml" Type="http://schemas.openxmlformats.org/officeDocument/2006/relationships/notesMaster"/><Relationship Id="rId25" Target="theme/theme2.xml" Type="http://schemas.openxmlformats.org/officeDocument/2006/relationships/theme"/><Relationship Id="rId26" Target="notesSlides/notesSlide1.xml" Type="http://schemas.openxmlformats.org/officeDocument/2006/relationships/notesSlide"/><Relationship Id="rId27" Target="fonts/font27.fntdata" Type="http://schemas.openxmlformats.org/officeDocument/2006/relationships/font"/><Relationship Id="rId28" Target="fonts/font28.fntdata" Type="http://schemas.openxmlformats.org/officeDocument/2006/relationships/font"/><Relationship Id="rId29" Target="notesSlides/notesSlide2.xml" Type="http://schemas.openxmlformats.org/officeDocument/2006/relationships/notesSlide"/><Relationship Id="rId3" Target="viewProps.xml" Type="http://schemas.openxmlformats.org/officeDocument/2006/relationships/viewProps"/><Relationship Id="rId30" Target="notesSlides/notesSlide3.xml" Type="http://schemas.openxmlformats.org/officeDocument/2006/relationships/notesSlide"/><Relationship Id="rId31" Target="notesSlides/notesSlide4.xml" Type="http://schemas.openxmlformats.org/officeDocument/2006/relationships/notesSlide"/><Relationship Id="rId32" Target="notesSlides/notesSlide5.xml" Type="http://schemas.openxmlformats.org/officeDocument/2006/relationships/notesSlide"/><Relationship Id="rId33" Target="notesSlides/notesSlide6.xml" Type="http://schemas.openxmlformats.org/officeDocument/2006/relationships/notesSlide"/><Relationship Id="rId34" Target="fonts/font34.fntdata" Type="http://schemas.openxmlformats.org/officeDocument/2006/relationships/font"/><Relationship Id="rId35" Target="notesSlides/notesSlide7.xml" Type="http://schemas.openxmlformats.org/officeDocument/2006/relationships/notesSlide"/><Relationship Id="rId36" Target="notesSlides/notesSlide8.xml" Type="http://schemas.openxmlformats.org/officeDocument/2006/relationships/notesSlide"/><Relationship Id="rId37" Target="notesSlides/notesSlide9.xml" Type="http://schemas.openxmlformats.org/officeDocument/2006/relationships/notesSlide"/><Relationship Id="rId38" Target="notesSlides/notesSlide10.xml" Type="http://schemas.openxmlformats.org/officeDocument/2006/relationships/notesSlide"/><Relationship Id="rId39" Target="notesSlides/notesSlide11.xml" Type="http://schemas.openxmlformats.org/officeDocument/2006/relationships/notesSlide"/><Relationship Id="rId4" Target="theme/theme1.xml" Type="http://schemas.openxmlformats.org/officeDocument/2006/relationships/theme"/><Relationship Id="rId40" Target="notesSlides/notesSlide12.xml" Type="http://schemas.openxmlformats.org/officeDocument/2006/relationships/notesSlide"/><Relationship Id="rId41" Target="notesSlides/notesSlide13.xml" Type="http://schemas.openxmlformats.org/officeDocument/2006/relationships/notesSlide"/><Relationship Id="rId42" Target="notesSlides/notesSlide14.xml" Type="http://schemas.openxmlformats.org/officeDocument/2006/relationships/notesSlide"/><Relationship Id="rId43" Target="notesSlides/notesSlide15.xml" Type="http://schemas.openxmlformats.org/officeDocument/2006/relationships/notesSlide"/><Relationship Id="rId44" Target="notesSlides/notesSlide16.xml" Type="http://schemas.openxmlformats.org/officeDocument/2006/relationships/notesSlide"/><Relationship Id="rId45" Target="notesSlides/notesSlide17.xml" Type="http://schemas.openxmlformats.org/officeDocument/2006/relationships/notesSlide"/><Relationship Id="rId46" Target="fonts/font46.fntdata" Type="http://schemas.openxmlformats.org/officeDocument/2006/relationships/font"/><Relationship Id="rId47" Target="fonts/font47.fntdata" Type="http://schemas.openxmlformats.org/officeDocument/2006/relationships/font"/><Relationship Id="rId48" Target="notesSlides/notesSlide18.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Welcome!  </a:t>
            </a:r>
          </a:p>
          <a:p>
            <a:r>
              <a:rPr lang="en-US"/>
              <a:t/>
            </a:r>
          </a:p>
          <a:p>
            <a:r>
              <a:rPr lang="en-US"/>
              <a:t>My name is Aliyu Kuburat.</a:t>
            </a:r>
          </a:p>
          <a:p>
            <a:r>
              <a:rPr lang="en-US"/>
              <a:t/>
            </a:r>
          </a:p>
          <a:p>
            <a:r>
              <a:rPr lang="en-US"/>
              <a:t>Today, we'll delve into the fascinating world of hotel aggregators through the lens of data analysis. We'll explore a dataset spanning 2009-2013, a total of 23,185 entries from two sources (city scrape: 16,551, previous scrape: 6,634).</a:t>
            </a:r>
          </a:p>
          <a:p>
            <a:r>
              <a:rPr lang="en-US"/>
              <a:t/>
            </a:r>
          </a:p>
          <a:p>
            <a:r>
              <a:rPr lang="en-US"/>
              <a:t>We'll explore geographical trends, pricing patterns, host performance, and more to uncover valuable insights.</a:t>
            </a:r>
          </a:p>
          <a:p>
            <a:r>
              <a:rPr lang="en-US"/>
              <a:t/>
            </a:r>
          </a:p>
          <a:p>
            <a:r>
              <a:rPr lang="en-US"/>
              <a:t>For learning purposes: </a:t>
            </a:r>
          </a:p>
          <a:p>
            <a:r>
              <a:rPr lang="en-US"/>
              <a:t/>
            </a:r>
          </a:p>
          <a:p>
            <a:r>
              <a:rPr lang="en-US"/>
              <a:t>A city scrape focuses on collecting data specific to a particular city.</a:t>
            </a:r>
          </a:p>
          <a:p>
            <a:r>
              <a:rPr lang="en-US"/>
              <a:t>while a previous scrape refers to any data collection effort that has already been completed, regardless of location or purpose.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Top 10 property types are Entire rental unit, entire home, private room in home, private room in rental unit, Entire Condo, Entire townhouse, Entire serviced apartment, private room in townhouse, Entire guest house and Entire guest suite.</a:t>
            </a:r>
          </a:p>
          <a:p>
            <a:r>
              <a:rPr lang="en-US"/>
              <a:t/>
            </a:r>
          </a:p>
          <a:p>
            <a:r>
              <a:rPr lang="en-US"/>
              <a:t>• Entire homes and apartments dominate the listings with 16,887 while Private rooms come in a distant second with 5,932 listings.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Review Analysis: Entire rental units receive the highest number of reviews, followed by entire homes and private rooms. The reviews cover various aspects such as accuracy, check-in, cleanliness, communication, location, and value. Review scores show a positive trend initially, with a dip between 2020 and 2022, followed by an upward trend until 2023.</a:t>
            </a:r>
          </a:p>
          <a:p>
            <a:r>
              <a:rPr lang="en-US"/>
              <a:t>•	Guest Satisfaction: The analysis of review categories indicates that guests generally favor entire rental units. However, there are areas for improvement in cleanliness and check-in processes.</a:t>
            </a:r>
          </a:p>
          <a:p>
            <a:r>
              <a:rPr lang="en-US"/>
              <a:t>•	Review Trends: While initially positive across all property types (entire rental unit having the highest), there was a dip from 2020-2022, followed by an upward trend until 2023.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Property Availability Distribution: The majority of properties are entire homes/apartments (16,887), followed by private rooms (5,932), shared rooms (277), and hotel rooms (89).</a:t>
            </a:r>
          </a:p>
          <a:p>
            <a:r>
              <a:rPr lang="en-US"/>
              <a:t>•	Accommodation Trends: Entire rental units and entire homes are the most popular property types, showing higher demand and reviews compared to other types.</a:t>
            </a:r>
          </a:p>
          <a:p>
            <a:r>
              <a:rPr lang="en-US"/>
              <a:t/>
            </a:r>
          </a:p>
          <a:p>
            <a:r>
              <a:rPr lang="en-US"/>
              <a:t/>
            </a:r>
          </a:p>
          <a:p>
            <a:r>
              <a:rPr lang="en-US"/>
              <a:t>•	Pricing Trends: Entire rental unit have the highest total pricing, contributing over 2 million, Entire home with 1,302,400, And others below 500,000. Private rooms and shared rooms have significantly lower total pricing.</a:t>
            </a:r>
          </a:p>
          <a:p>
            <a:r>
              <a:rPr lang="en-US"/>
              <a:t>•	Availability Trends: Listings show consistent availability throughout the year, with 365 days being the most common availability. The trend indicates an increase in property availability starting from October 2014, with August 2016 being the peak period for hosting. Seasonal dips are observed in March and September annually.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Host Performance and Characteristics:</a:t>
            </a:r>
          </a:p>
          <a:p>
            <a:r>
              <a:rPr lang="en-US"/>
              <a:t>•	Superhost Status: The data reveals 5,621 Superhosts, 16,847 non-Superhosts, and 717 with missing status. Hosts responding within an hour tend to receive higher ratings, highlighting the importance of quick response times.</a:t>
            </a:r>
          </a:p>
          <a:p>
            <a:r>
              <a:rPr lang="en-US"/>
              <a:t>I discover this through research and not from the project information.</a:t>
            </a:r>
          </a:p>
          <a:p>
            <a:r>
              <a:rPr lang="en-US"/>
              <a:t>         To qualify for Superhost status, hosts must meet specific criteria, including: </a:t>
            </a:r>
          </a:p>
          <a:p>
            <a:r>
              <a:rPr lang="en-US"/>
              <a:t>o	Hosting a certain number of nights or reservations per year.</a:t>
            </a:r>
          </a:p>
          <a:p>
            <a:r>
              <a:rPr lang="en-US"/>
              <a:t>o	Maintaining a high overall guest rating (typically above 4.8 stars).</a:t>
            </a:r>
          </a:p>
          <a:p>
            <a:r>
              <a:rPr lang="en-US"/>
              <a:t>o	Having a low cancellation rate.</a:t>
            </a:r>
          </a:p>
          <a:p>
            <a:r>
              <a:rPr lang="en-US"/>
              <a:t>o	Responding promptly to guest inquiries.</a:t>
            </a:r>
          </a:p>
          <a:p>
            <a:r>
              <a:rPr lang="en-US"/>
              <a:t>•	Response Times: Over 11,000 hosts respond within an hour, with more ratings compared to those with slower response times. </a:t>
            </a:r>
          </a:p>
          <a:p>
            <a:r>
              <a:rPr lang="en-US"/>
              <a:t>•	Verification and Booking: Of the total hosts, 20,776 are verified, and 2,407 are unverified. Instant booking is available for 17,255 properties, whereas 5,930 properties do not offer this feature.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Incomplete Data: There are significant gaps in the data, with 5,899 properties missing city information and 6,476 properties lacking country information. This limits the accuracy of geographical analysis.</a:t>
            </a:r>
          </a:p>
          <a:p>
            <a:r>
              <a:rPr lang="en-US"/>
              <a:t/>
            </a:r>
          </a:p>
          <a:p>
            <a:r>
              <a:rPr lang="en-US"/>
              <a:t>Lack of Customer Data: The dataset does not include information about customer locations or their travel preferences, which restricts the ability to analyze customer behaviour and preferences.</a:t>
            </a:r>
          </a:p>
          <a:p>
            <a:r>
              <a:rPr lang="en-US"/>
              <a:t/>
            </a:r>
          </a:p>
          <a:p>
            <a:r>
              <a:rPr lang="en-US"/>
              <a:t>Temporal Gaps: The dataset spans from 2009 to 2013, with a notable dip in data quality and quantity from 2020 to 2022, potentially affecting the analysis of trends during these years.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Recommendation</a:t>
            </a:r>
          </a:p>
          <a:p>
            <a:r>
              <a:rPr lang="en-US"/>
              <a:t/>
            </a:r>
          </a:p>
          <a:p>
            <a:r>
              <a:rPr lang="en-US"/>
              <a:t>1. Complete missing city and country data for accurate geographical analysis.</a:t>
            </a:r>
          </a:p>
          <a:p>
            <a:r>
              <a:rPr lang="en-US"/>
              <a:t>2. Investigate the August 2016 listing surge for contributing factors and future leverage.</a:t>
            </a:r>
          </a:p>
          <a:p>
            <a:r>
              <a:rPr lang="en-US"/>
              <a:t>3. Examine March and September dips for seasonal travel patterns and market dynamics.</a:t>
            </a:r>
          </a:p>
          <a:p>
            <a:r>
              <a:rPr lang="en-US"/>
              <a:t>4. Collect customer location and preference data for improved customer behaviour analysis and marketing strategies.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next steps involve acquiring missing data, exploring the reasons behind listing surges, analyzing seasonal trends, and collecting customer data for more informed decision-making.</a:t>
            </a:r>
          </a:p>
          <a:p>
            <a:r>
              <a:rPr lang="en-US"/>
              <a:t/>
            </a:r>
          </a:p>
          <a:p>
            <a:r>
              <a:rPr lang="en-US"/>
              <a:t>Focus on collecting missing city and country data for a more accurate geographical analysis of listings. This could involve contacting hosts, scraping additional information from websites, or implementing user input fields during listing creation.</a:t>
            </a:r>
          </a:p>
          <a:p>
            <a:r>
              <a:rPr lang="en-US"/>
              <a:t/>
            </a:r>
          </a:p>
          <a:p>
            <a:r>
              <a:rPr lang="en-US"/>
              <a:t>= Data Exploration:</a:t>
            </a:r>
          </a:p>
          <a:p>
            <a:r>
              <a:rPr lang="en-US"/>
              <a:t>= Data Analysis:</a:t>
            </a:r>
          </a:p>
          <a:p>
            <a:r>
              <a:rPr lang="en-US"/>
              <a:t>= Data Collection Strategy: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You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Hotel Aggregator dataset comprises various attributes related to listings, hosts, reviews, and availability. This project aims to create comprehensive visualizations and insights that shed light on trends, patterns, and factors influencing listings' performance. Using a visualization tool, I am expected to explore key metrics such as pricing, availability, host characteristics, and review scores to derive actionable insights for improving the overall quality and competitiveness of the listings.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Here's a summary of the data-cleaning process:</a:t>
            </a:r>
          </a:p>
          <a:p>
            <a:r>
              <a:rPr lang="en-US"/>
              <a:t/>
            </a:r>
          </a:p>
          <a:p>
            <a:r>
              <a:rPr lang="en-US"/>
              <a:t>- I used Power BI for this analysis.</a:t>
            </a:r>
          </a:p>
          <a:p>
            <a:r>
              <a:rPr lang="en-US"/>
              <a:t/>
            </a:r>
          </a:p>
          <a:p>
            <a:r>
              <a:rPr lang="en-US"/>
              <a:t>  -I Imported the Data</a:t>
            </a:r>
          </a:p>
          <a:p>
            <a:r>
              <a:rPr lang="en-US"/>
              <a:t>  - There were 75 columns and</a:t>
            </a:r>
          </a:p>
          <a:p>
            <a:r>
              <a:rPr lang="en-US"/>
              <a:t>  - 23,185 rows</a:t>
            </a:r>
          </a:p>
          <a:p>
            <a:r>
              <a:rPr lang="en-US"/>
              <a:t>  - Date range for host listing span from 2009-2013 (while data scraping was on September 4th &amp; 5th, 2023)</a:t>
            </a:r>
          </a:p>
          <a:p>
            <a:r>
              <a:rPr lang="en-US"/>
              <a:t>  - No duplicate values were identified.</a:t>
            </a:r>
          </a:p>
          <a:p>
            <a:r>
              <a:rPr lang="en-US"/>
              <a:t/>
            </a:r>
          </a:p>
          <a:p>
            <a:r>
              <a:rPr lang="en-US"/>
              <a:t>Cleaning Steps:</a:t>
            </a:r>
          </a:p>
          <a:p>
            <a:r>
              <a:rPr lang="en-US"/>
              <a:t/>
            </a:r>
          </a:p>
          <a:p>
            <a:r>
              <a:rPr lang="en-US"/>
              <a:t>  - Split host_location into host_city and host_country columns.</a:t>
            </a:r>
          </a:p>
          <a:p>
            <a:r>
              <a:rPr lang="en-US"/>
              <a:t>  - Converted values in boolean columns to True/False.</a:t>
            </a:r>
          </a:p>
          <a:p>
            <a:r>
              <a:rPr lang="en-US"/>
              <a:t>  - Removed irrelevant columns with missing data.</a:t>
            </a:r>
          </a:p>
          <a:p>
            <a:r>
              <a:rPr lang="en-US"/>
              <a:t>  </a:t>
            </a:r>
          </a:p>
          <a:p>
            <a:r>
              <a:rPr lang="en-US"/>
              <a:t>- Output Data:</a:t>
            </a:r>
          </a:p>
          <a:p>
            <a:r>
              <a:rPr lang="en-US"/>
              <a:t>  The final dataset contains 72 cleaned columns and the number of rows remains the same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 significant portion of listings lack city and country information. The majority of listings allow instant booking. The data shows an upward trend in listings from 2010 to 2013, with seasonal dips in March and September. Australia leads in geographical concentration, followed by the United Kingdom.</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closer look at the Year and Monthly trend.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Geographical Analysis shows that there are many property listings in Melbourne and its suburbs, such as Carlton, Collingwood, Docklands, Doncaster, Elwood, and Fitzroy, each with over 100 listings. Sidney has the highest number of listings, followed by Melbourne. In total, Australia has 16,199 properties listed, while the United Kingdom is in a distant second place with 106 listings. Although there are listings in various cities, Melbourne and its suburbs have the highest density of listings.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slide provides an overview of the geographical distribution of listings across key areas. The focus is on understanding the concentration and spread of accommodations in different regions.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There are 71 Countries in the listing and Australia stands out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 Id="rId4"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73D9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BCCAD1"/>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3D90"/>
            </a:solidFill>
          </p:spPr>
        </p:sp>
      </p:grpSp>
      <p:sp>
        <p:nvSpPr>
          <p:cNvPr name="Freeform 6" id="6" descr="preencoded.png"/>
          <p:cNvSpPr/>
          <p:nvPr/>
        </p:nvSpPr>
        <p:spPr>
          <a:xfrm flipH="false" flipV="false" rot="0">
            <a:off x="11439525" y="0"/>
            <a:ext cx="6848475" cy="10287000"/>
          </a:xfrm>
          <a:custGeom>
            <a:avLst/>
            <a:gdLst/>
            <a:ahLst/>
            <a:cxnLst/>
            <a:rect r="r" b="b" t="t" l="l"/>
            <a:pathLst>
              <a:path h="10287000" w="6848475">
                <a:moveTo>
                  <a:pt x="0" y="0"/>
                </a:moveTo>
                <a:lnTo>
                  <a:pt x="6848475" y="0"/>
                </a:lnTo>
                <a:lnTo>
                  <a:pt x="6848475" y="10287000"/>
                </a:lnTo>
                <a:lnTo>
                  <a:pt x="0" y="10287000"/>
                </a:lnTo>
                <a:lnTo>
                  <a:pt x="0" y="0"/>
                </a:lnTo>
                <a:close/>
              </a:path>
            </a:pathLst>
          </a:custGeom>
          <a:blipFill>
            <a:blip r:embed="rId3"/>
            <a:stretch>
              <a:fillRect l="0" t="0" r="-139" b="0"/>
            </a:stretch>
          </a:blipFill>
        </p:spPr>
      </p:sp>
      <p:sp>
        <p:nvSpPr>
          <p:cNvPr name="TextBox 7" id="7"/>
          <p:cNvSpPr txBox="true"/>
          <p:nvPr/>
        </p:nvSpPr>
        <p:spPr>
          <a:xfrm rot="0">
            <a:off x="1028700" y="1964578"/>
            <a:ext cx="9164121" cy="2380964"/>
          </a:xfrm>
          <a:prstGeom prst="rect">
            <a:avLst/>
          </a:prstGeom>
        </p:spPr>
        <p:txBody>
          <a:bodyPr anchor="t" rtlCol="false" tIns="0" lIns="0" bIns="0" rIns="0">
            <a:spAutoFit/>
          </a:bodyPr>
          <a:lstStyle/>
          <a:p>
            <a:pPr algn="ctr">
              <a:lnSpc>
                <a:spcPts val="9431"/>
              </a:lnSpc>
            </a:pPr>
            <a:r>
              <a:rPr lang="en-US" sz="7544" spc="-226">
                <a:solidFill>
                  <a:srgbClr val="F7E399"/>
                </a:solidFill>
                <a:latin typeface="Inter Bold"/>
              </a:rPr>
              <a:t>Hotel Aggregator Analysis</a:t>
            </a:r>
          </a:p>
        </p:txBody>
      </p:sp>
      <p:sp>
        <p:nvSpPr>
          <p:cNvPr name="TextBox 8" id="8"/>
          <p:cNvSpPr txBox="true"/>
          <p:nvPr/>
        </p:nvSpPr>
        <p:spPr>
          <a:xfrm rot="0">
            <a:off x="1028700" y="4748241"/>
            <a:ext cx="9164121" cy="1824580"/>
          </a:xfrm>
          <a:prstGeom prst="rect">
            <a:avLst/>
          </a:prstGeom>
        </p:spPr>
        <p:txBody>
          <a:bodyPr anchor="t" rtlCol="false" tIns="0" lIns="0" bIns="0" rIns="0">
            <a:spAutoFit/>
          </a:bodyPr>
          <a:lstStyle/>
          <a:p>
            <a:pPr algn="l">
              <a:lnSpc>
                <a:spcPts val="4938"/>
              </a:lnSpc>
            </a:pPr>
            <a:r>
              <a:rPr lang="en-US" sz="3087" spc="-61">
                <a:solidFill>
                  <a:srgbClr val="F7F8F7"/>
                </a:solidFill>
                <a:latin typeface="Inter"/>
              </a:rPr>
              <a:t>Examining the trends and insights in the hotel aggregator industry to inform strategic decision-making.</a:t>
            </a:r>
          </a:p>
        </p:txBody>
      </p:sp>
      <p:grpSp>
        <p:nvGrpSpPr>
          <p:cNvPr name="Group 9" id="9"/>
          <p:cNvGrpSpPr/>
          <p:nvPr/>
        </p:nvGrpSpPr>
        <p:grpSpPr>
          <a:xfrm rot="0">
            <a:off x="679161" y="8134775"/>
            <a:ext cx="453777" cy="453778"/>
            <a:chOff x="0" y="0"/>
            <a:chExt cx="605037" cy="605037"/>
          </a:xfrm>
        </p:grpSpPr>
        <p:sp>
          <p:nvSpPr>
            <p:cNvPr name="Freeform 10" id="10"/>
            <p:cNvSpPr/>
            <p:nvPr/>
          </p:nvSpPr>
          <p:spPr>
            <a:xfrm flipH="false" flipV="false" rot="0">
              <a:off x="6350" y="6350"/>
              <a:ext cx="592328" cy="592328"/>
            </a:xfrm>
            <a:custGeom>
              <a:avLst/>
              <a:gdLst/>
              <a:ahLst/>
              <a:cxnLst/>
              <a:rect r="r" b="b" t="t" l="l"/>
              <a:pathLst>
                <a:path h="592328" w="592328">
                  <a:moveTo>
                    <a:pt x="0" y="296164"/>
                  </a:moveTo>
                  <a:cubicBezTo>
                    <a:pt x="0" y="132588"/>
                    <a:pt x="132588" y="0"/>
                    <a:pt x="296164" y="0"/>
                  </a:cubicBezTo>
                  <a:cubicBezTo>
                    <a:pt x="459740" y="0"/>
                    <a:pt x="592328" y="132588"/>
                    <a:pt x="592328" y="296164"/>
                  </a:cubicBezTo>
                  <a:cubicBezTo>
                    <a:pt x="592328" y="459740"/>
                    <a:pt x="459740" y="592328"/>
                    <a:pt x="296164" y="592328"/>
                  </a:cubicBezTo>
                  <a:cubicBezTo>
                    <a:pt x="132588" y="592328"/>
                    <a:pt x="0" y="459740"/>
                    <a:pt x="0" y="296164"/>
                  </a:cubicBezTo>
                  <a:close/>
                </a:path>
              </a:pathLst>
            </a:custGeom>
            <a:solidFill>
              <a:srgbClr val="F7F8F7"/>
            </a:solidFill>
          </p:spPr>
        </p:sp>
        <p:sp>
          <p:nvSpPr>
            <p:cNvPr name="Freeform 11" id="11"/>
            <p:cNvSpPr/>
            <p:nvPr/>
          </p:nvSpPr>
          <p:spPr>
            <a:xfrm flipH="false" flipV="false" rot="0">
              <a:off x="0" y="0"/>
              <a:ext cx="605028" cy="605028"/>
            </a:xfrm>
            <a:custGeom>
              <a:avLst/>
              <a:gdLst/>
              <a:ahLst/>
              <a:cxnLst/>
              <a:rect r="r" b="b" t="t" l="l"/>
              <a:pathLst>
                <a:path h="605028" w="605028">
                  <a:moveTo>
                    <a:pt x="0" y="302514"/>
                  </a:moveTo>
                  <a:cubicBezTo>
                    <a:pt x="0" y="135382"/>
                    <a:pt x="135382" y="0"/>
                    <a:pt x="302514" y="0"/>
                  </a:cubicBezTo>
                  <a:cubicBezTo>
                    <a:pt x="304419" y="0"/>
                    <a:pt x="306324" y="889"/>
                    <a:pt x="307467" y="2413"/>
                  </a:cubicBezTo>
                  <a:lnTo>
                    <a:pt x="302514" y="6350"/>
                  </a:lnTo>
                  <a:lnTo>
                    <a:pt x="302514" y="0"/>
                  </a:lnTo>
                  <a:lnTo>
                    <a:pt x="302514" y="6350"/>
                  </a:lnTo>
                  <a:lnTo>
                    <a:pt x="302514" y="0"/>
                  </a:lnTo>
                  <a:cubicBezTo>
                    <a:pt x="469646" y="0"/>
                    <a:pt x="605028" y="135382"/>
                    <a:pt x="605028" y="302514"/>
                  </a:cubicBezTo>
                  <a:cubicBezTo>
                    <a:pt x="605028" y="305435"/>
                    <a:pt x="602996" y="307975"/>
                    <a:pt x="600202" y="308737"/>
                  </a:cubicBezTo>
                  <a:lnTo>
                    <a:pt x="598678" y="302514"/>
                  </a:lnTo>
                  <a:lnTo>
                    <a:pt x="605028" y="302514"/>
                  </a:lnTo>
                  <a:cubicBezTo>
                    <a:pt x="605028" y="469646"/>
                    <a:pt x="469646" y="605028"/>
                    <a:pt x="302514" y="605028"/>
                  </a:cubicBezTo>
                  <a:lnTo>
                    <a:pt x="302514" y="598678"/>
                  </a:lnTo>
                  <a:lnTo>
                    <a:pt x="302514" y="592328"/>
                  </a:lnTo>
                  <a:lnTo>
                    <a:pt x="302514" y="598678"/>
                  </a:lnTo>
                  <a:lnTo>
                    <a:pt x="302514" y="605028"/>
                  </a:lnTo>
                  <a:cubicBezTo>
                    <a:pt x="135382" y="605028"/>
                    <a:pt x="0" y="469646"/>
                    <a:pt x="0" y="302514"/>
                  </a:cubicBezTo>
                  <a:lnTo>
                    <a:pt x="6350" y="302514"/>
                  </a:lnTo>
                  <a:lnTo>
                    <a:pt x="0" y="302514"/>
                  </a:lnTo>
                  <a:moveTo>
                    <a:pt x="12700" y="302514"/>
                  </a:moveTo>
                  <a:lnTo>
                    <a:pt x="6350" y="302514"/>
                  </a:lnTo>
                  <a:lnTo>
                    <a:pt x="12700" y="302514"/>
                  </a:lnTo>
                  <a:cubicBezTo>
                    <a:pt x="12700" y="462534"/>
                    <a:pt x="142494" y="592328"/>
                    <a:pt x="302514" y="592328"/>
                  </a:cubicBezTo>
                  <a:cubicBezTo>
                    <a:pt x="306070" y="592328"/>
                    <a:pt x="308864" y="595122"/>
                    <a:pt x="308864" y="598678"/>
                  </a:cubicBezTo>
                  <a:cubicBezTo>
                    <a:pt x="308864" y="602234"/>
                    <a:pt x="306070" y="605028"/>
                    <a:pt x="302514" y="605028"/>
                  </a:cubicBezTo>
                  <a:cubicBezTo>
                    <a:pt x="298958" y="605028"/>
                    <a:pt x="296164" y="602234"/>
                    <a:pt x="296164" y="598678"/>
                  </a:cubicBezTo>
                  <a:cubicBezTo>
                    <a:pt x="296164" y="595122"/>
                    <a:pt x="298958" y="592328"/>
                    <a:pt x="302514" y="592328"/>
                  </a:cubicBezTo>
                  <a:cubicBezTo>
                    <a:pt x="462534" y="592328"/>
                    <a:pt x="592328" y="462534"/>
                    <a:pt x="592328" y="302514"/>
                  </a:cubicBezTo>
                  <a:cubicBezTo>
                    <a:pt x="592328" y="299593"/>
                    <a:pt x="594360" y="297053"/>
                    <a:pt x="597154" y="296291"/>
                  </a:cubicBezTo>
                  <a:lnTo>
                    <a:pt x="598678" y="302514"/>
                  </a:lnTo>
                  <a:lnTo>
                    <a:pt x="592328" y="302514"/>
                  </a:lnTo>
                  <a:cubicBezTo>
                    <a:pt x="592328" y="142494"/>
                    <a:pt x="462534" y="12700"/>
                    <a:pt x="302514" y="12700"/>
                  </a:cubicBezTo>
                  <a:cubicBezTo>
                    <a:pt x="300609" y="12700"/>
                    <a:pt x="298704" y="11811"/>
                    <a:pt x="297561" y="10287"/>
                  </a:cubicBezTo>
                  <a:lnTo>
                    <a:pt x="302514" y="6350"/>
                  </a:lnTo>
                  <a:lnTo>
                    <a:pt x="302514" y="12700"/>
                  </a:lnTo>
                  <a:cubicBezTo>
                    <a:pt x="142494" y="12700"/>
                    <a:pt x="12700" y="142494"/>
                    <a:pt x="12700" y="302514"/>
                  </a:cubicBezTo>
                  <a:close/>
                </a:path>
              </a:pathLst>
            </a:custGeom>
            <a:solidFill>
              <a:srgbClr val="273D90"/>
            </a:solidFill>
          </p:spPr>
        </p:sp>
      </p:grpSp>
      <p:sp>
        <p:nvSpPr>
          <p:cNvPr name="TextBox 12" id="12"/>
          <p:cNvSpPr txBox="true"/>
          <p:nvPr/>
        </p:nvSpPr>
        <p:spPr>
          <a:xfrm rot="0">
            <a:off x="1235929" y="7095560"/>
            <a:ext cx="55394" cy="72420"/>
          </a:xfrm>
          <a:prstGeom prst="rect">
            <a:avLst/>
          </a:prstGeom>
        </p:spPr>
        <p:txBody>
          <a:bodyPr anchor="t" rtlCol="false" tIns="0" lIns="0" bIns="0" rIns="0">
            <a:spAutoFit/>
          </a:bodyPr>
          <a:lstStyle/>
          <a:p>
            <a:pPr algn="ctr">
              <a:lnSpc>
                <a:spcPts val="1439"/>
              </a:lnSpc>
            </a:pPr>
            <a:r>
              <a:rPr lang="en-US" sz="1439" spc="-43">
                <a:solidFill>
                  <a:srgbClr val="273D90"/>
                </a:solidFill>
                <a:latin typeface="Inter"/>
              </a:rPr>
              <a:t>Ka</a:t>
            </a:r>
          </a:p>
        </p:txBody>
      </p:sp>
      <p:sp>
        <p:nvSpPr>
          <p:cNvPr name="TextBox 13" id="13"/>
          <p:cNvSpPr txBox="true"/>
          <p:nvPr/>
        </p:nvSpPr>
        <p:spPr>
          <a:xfrm rot="0">
            <a:off x="1291323" y="8077625"/>
            <a:ext cx="3727511" cy="480440"/>
          </a:xfrm>
          <a:prstGeom prst="rect">
            <a:avLst/>
          </a:prstGeom>
        </p:spPr>
        <p:txBody>
          <a:bodyPr anchor="t" rtlCol="false" tIns="0" lIns="0" bIns="0" rIns="0">
            <a:spAutoFit/>
          </a:bodyPr>
          <a:lstStyle/>
          <a:p>
            <a:pPr algn="l">
              <a:lnSpc>
                <a:spcPts val="3967"/>
              </a:lnSpc>
            </a:pPr>
            <a:r>
              <a:rPr lang="en-US" sz="2833" spc="-45">
                <a:solidFill>
                  <a:srgbClr val="F7F8F7"/>
                </a:solidFill>
                <a:latin typeface="Inter Bold"/>
              </a:rPr>
              <a:t>by Kuburat Aliyu</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EEDEC"/>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697B93"/>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EEDEC"/>
            </a:solidFill>
          </p:spPr>
        </p:sp>
      </p:grpSp>
      <p:sp>
        <p:nvSpPr>
          <p:cNvPr name="Freeform 6" id="6"/>
          <p:cNvSpPr/>
          <p:nvPr/>
        </p:nvSpPr>
        <p:spPr>
          <a:xfrm flipH="false" flipV="false" rot="0">
            <a:off x="6758520" y="189136"/>
            <a:ext cx="11529480" cy="5886103"/>
          </a:xfrm>
          <a:custGeom>
            <a:avLst/>
            <a:gdLst/>
            <a:ahLst/>
            <a:cxnLst/>
            <a:rect r="r" b="b" t="t" l="l"/>
            <a:pathLst>
              <a:path h="5886103" w="11529480">
                <a:moveTo>
                  <a:pt x="0" y="0"/>
                </a:moveTo>
                <a:lnTo>
                  <a:pt x="11529480" y="0"/>
                </a:lnTo>
                <a:lnTo>
                  <a:pt x="11529480" y="5886103"/>
                </a:lnTo>
                <a:lnTo>
                  <a:pt x="0" y="5886103"/>
                </a:lnTo>
                <a:lnTo>
                  <a:pt x="0" y="0"/>
                </a:lnTo>
                <a:close/>
              </a:path>
            </a:pathLst>
          </a:custGeom>
          <a:blipFill>
            <a:blip r:embed="rId3"/>
            <a:stretch>
              <a:fillRect l="0" t="0" r="0" b="0"/>
            </a:stretch>
          </a:blipFill>
        </p:spPr>
      </p:sp>
      <p:sp>
        <p:nvSpPr>
          <p:cNvPr name="Freeform 7" id="7"/>
          <p:cNvSpPr/>
          <p:nvPr/>
        </p:nvSpPr>
        <p:spPr>
          <a:xfrm flipH="false" flipV="false" rot="0">
            <a:off x="6758520" y="6246399"/>
            <a:ext cx="6625689" cy="4040601"/>
          </a:xfrm>
          <a:custGeom>
            <a:avLst/>
            <a:gdLst/>
            <a:ahLst/>
            <a:cxnLst/>
            <a:rect r="r" b="b" t="t" l="l"/>
            <a:pathLst>
              <a:path h="4040601" w="6625689">
                <a:moveTo>
                  <a:pt x="0" y="0"/>
                </a:moveTo>
                <a:lnTo>
                  <a:pt x="6625688" y="0"/>
                </a:lnTo>
                <a:lnTo>
                  <a:pt x="6625688" y="4040601"/>
                </a:lnTo>
                <a:lnTo>
                  <a:pt x="0" y="4040601"/>
                </a:lnTo>
                <a:lnTo>
                  <a:pt x="0" y="0"/>
                </a:lnTo>
                <a:close/>
              </a:path>
            </a:pathLst>
          </a:custGeom>
          <a:blipFill>
            <a:blip r:embed="rId4"/>
            <a:stretch>
              <a:fillRect l="0" t="0" r="0" b="-11208"/>
            </a:stretch>
          </a:blipFill>
        </p:spPr>
      </p:sp>
      <p:sp>
        <p:nvSpPr>
          <p:cNvPr name="Freeform 8" id="8"/>
          <p:cNvSpPr/>
          <p:nvPr/>
        </p:nvSpPr>
        <p:spPr>
          <a:xfrm flipH="false" flipV="false" rot="0">
            <a:off x="14204184" y="6246399"/>
            <a:ext cx="4083816" cy="4040601"/>
          </a:xfrm>
          <a:custGeom>
            <a:avLst/>
            <a:gdLst/>
            <a:ahLst/>
            <a:cxnLst/>
            <a:rect r="r" b="b" t="t" l="l"/>
            <a:pathLst>
              <a:path h="4040601" w="4083816">
                <a:moveTo>
                  <a:pt x="0" y="0"/>
                </a:moveTo>
                <a:lnTo>
                  <a:pt x="4083816" y="0"/>
                </a:lnTo>
                <a:lnTo>
                  <a:pt x="4083816" y="4040601"/>
                </a:lnTo>
                <a:lnTo>
                  <a:pt x="0" y="4040601"/>
                </a:lnTo>
                <a:lnTo>
                  <a:pt x="0" y="0"/>
                </a:lnTo>
                <a:close/>
              </a:path>
            </a:pathLst>
          </a:custGeom>
          <a:blipFill>
            <a:blip r:embed="rId5"/>
            <a:stretch>
              <a:fillRect l="0" t="0" r="0" b="0"/>
            </a:stretch>
          </a:blipFill>
        </p:spPr>
      </p:sp>
      <p:sp>
        <p:nvSpPr>
          <p:cNvPr name="TextBox 9" id="9"/>
          <p:cNvSpPr txBox="true"/>
          <p:nvPr/>
        </p:nvSpPr>
        <p:spPr>
          <a:xfrm rot="0">
            <a:off x="595947" y="299967"/>
            <a:ext cx="6237487" cy="1475243"/>
          </a:xfrm>
          <a:prstGeom prst="rect">
            <a:avLst/>
          </a:prstGeom>
        </p:spPr>
        <p:txBody>
          <a:bodyPr anchor="t" rtlCol="false" tIns="0" lIns="0" bIns="0" rIns="0">
            <a:spAutoFit/>
          </a:bodyPr>
          <a:lstStyle/>
          <a:p>
            <a:pPr algn="ctr">
              <a:lnSpc>
                <a:spcPts val="5834"/>
              </a:lnSpc>
            </a:pPr>
            <a:r>
              <a:rPr lang="en-US" sz="4667" spc="-139">
                <a:solidFill>
                  <a:srgbClr val="782536"/>
                </a:solidFill>
                <a:latin typeface="Inter Bold"/>
              </a:rPr>
              <a:t>Concentration in Melbourne</a:t>
            </a:r>
          </a:p>
        </p:txBody>
      </p:sp>
      <p:sp>
        <p:nvSpPr>
          <p:cNvPr name="TextBox 10" id="10"/>
          <p:cNvSpPr txBox="true"/>
          <p:nvPr/>
        </p:nvSpPr>
        <p:spPr>
          <a:xfrm rot="0">
            <a:off x="35562" y="4022414"/>
            <a:ext cx="6365120" cy="2950517"/>
          </a:xfrm>
          <a:prstGeom prst="rect">
            <a:avLst/>
          </a:prstGeom>
        </p:spPr>
        <p:txBody>
          <a:bodyPr anchor="t" rtlCol="false" tIns="0" lIns="0" bIns="0" rIns="0">
            <a:spAutoFit/>
          </a:bodyPr>
          <a:lstStyle/>
          <a:p>
            <a:pPr algn="just">
              <a:lnSpc>
                <a:spcPts val="3974"/>
              </a:lnSpc>
            </a:pPr>
            <a:r>
              <a:rPr lang="en-US" sz="2485" spc="-49">
                <a:solidFill>
                  <a:srgbClr val="782536"/>
                </a:solidFill>
                <a:latin typeface="Inter"/>
              </a:rPr>
              <a:t>The data reveals a significant concentration of listings in Melbourne and its surrounding suburbs. Each of the key suburbs, including Carlton, Collingwood, and Docklands, has over 100 listings, indicating a high density of accommodation options in the city center.</a:t>
            </a:r>
          </a:p>
        </p:txBody>
      </p:sp>
      <p:sp>
        <p:nvSpPr>
          <p:cNvPr name="TextBox 11" id="11"/>
          <p:cNvSpPr txBox="true"/>
          <p:nvPr/>
        </p:nvSpPr>
        <p:spPr>
          <a:xfrm rot="0">
            <a:off x="1028700" y="2447111"/>
            <a:ext cx="5371981" cy="621894"/>
          </a:xfrm>
          <a:prstGeom prst="rect">
            <a:avLst/>
          </a:prstGeom>
        </p:spPr>
        <p:txBody>
          <a:bodyPr anchor="t" rtlCol="false" tIns="0" lIns="0" bIns="0" rIns="0">
            <a:spAutoFit/>
          </a:bodyPr>
          <a:lstStyle/>
          <a:p>
            <a:pPr algn="l">
              <a:lnSpc>
                <a:spcPts val="5467"/>
              </a:lnSpc>
            </a:pPr>
            <a:r>
              <a:rPr lang="en-US" sz="4373" spc="-131">
                <a:solidFill>
                  <a:srgbClr val="782536"/>
                </a:solidFill>
                <a:latin typeface="Inter Bold"/>
              </a:rPr>
              <a:t>Listings by Suburb</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EEDE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324618"/>
          </a:xfrm>
          <a:custGeom>
            <a:avLst/>
            <a:gdLst/>
            <a:ahLst/>
            <a:cxnLst/>
            <a:rect r="r" b="b" t="t" l="l"/>
            <a:pathLst>
              <a:path h="10324618" w="18288000">
                <a:moveTo>
                  <a:pt x="0" y="0"/>
                </a:moveTo>
                <a:lnTo>
                  <a:pt x="18288000" y="0"/>
                </a:lnTo>
                <a:lnTo>
                  <a:pt x="18288000" y="10324618"/>
                </a:lnTo>
                <a:lnTo>
                  <a:pt x="0" y="10324618"/>
                </a:lnTo>
                <a:lnTo>
                  <a:pt x="0"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ACD1F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72554" cy="10287000"/>
          </a:xfrm>
          <a:custGeom>
            <a:avLst/>
            <a:gdLst/>
            <a:ahLst/>
            <a:cxnLst/>
            <a:rect r="r" b="b" t="t" l="l"/>
            <a:pathLst>
              <a:path h="10287000" w="18272554">
                <a:moveTo>
                  <a:pt x="0" y="0"/>
                </a:moveTo>
                <a:lnTo>
                  <a:pt x="18272554" y="0"/>
                </a:lnTo>
                <a:lnTo>
                  <a:pt x="18272554" y="10287000"/>
                </a:lnTo>
                <a:lnTo>
                  <a:pt x="0" y="10287000"/>
                </a:lnTo>
                <a:lnTo>
                  <a:pt x="0" y="0"/>
                </a:lnTo>
                <a:close/>
              </a:path>
            </a:pathLst>
          </a:custGeom>
          <a:blipFill>
            <a:blip r:embed="rId3"/>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ACD1F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391909" cy="10287000"/>
          </a:xfrm>
          <a:custGeom>
            <a:avLst/>
            <a:gdLst/>
            <a:ahLst/>
            <a:cxnLst/>
            <a:rect r="r" b="b" t="t" l="l"/>
            <a:pathLst>
              <a:path h="10287000" w="18391909">
                <a:moveTo>
                  <a:pt x="0" y="0"/>
                </a:moveTo>
                <a:lnTo>
                  <a:pt x="18391909" y="0"/>
                </a:lnTo>
                <a:lnTo>
                  <a:pt x="18391909" y="10287000"/>
                </a:lnTo>
                <a:lnTo>
                  <a:pt x="0" y="10287000"/>
                </a:lnTo>
                <a:lnTo>
                  <a:pt x="0" y="0"/>
                </a:lnTo>
                <a:close/>
              </a:path>
            </a:pathLst>
          </a:custGeom>
          <a:blipFill>
            <a:blip r:embed="rId3"/>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ACD1F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327592" cy="10287000"/>
          </a:xfrm>
          <a:custGeom>
            <a:avLst/>
            <a:gdLst/>
            <a:ahLst/>
            <a:cxnLst/>
            <a:rect r="r" b="b" t="t" l="l"/>
            <a:pathLst>
              <a:path h="10287000" w="18327592">
                <a:moveTo>
                  <a:pt x="0" y="0"/>
                </a:moveTo>
                <a:lnTo>
                  <a:pt x="18327592" y="0"/>
                </a:lnTo>
                <a:lnTo>
                  <a:pt x="18327592" y="10287000"/>
                </a:lnTo>
                <a:lnTo>
                  <a:pt x="0" y="10287000"/>
                </a:lnTo>
                <a:lnTo>
                  <a:pt x="0" y="0"/>
                </a:lnTo>
                <a:close/>
              </a:path>
            </a:pathLst>
          </a:custGeom>
          <a:blipFill>
            <a:blip r:embed="rId3"/>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p:cSld>
    <p:bg>
      <p:bgPr>
        <a:solidFill>
          <a:srgbClr val="F7F8F7"/>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6A77A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7F8F7"/>
            </a:solidFill>
          </p:spPr>
        </p:sp>
      </p:grpSp>
      <p:sp>
        <p:nvSpPr>
          <p:cNvPr name="TextBox 6" id="6"/>
          <p:cNvSpPr txBox="true"/>
          <p:nvPr/>
        </p:nvSpPr>
        <p:spPr>
          <a:xfrm rot="0">
            <a:off x="6121327" y="437146"/>
            <a:ext cx="6760845" cy="1135483"/>
          </a:xfrm>
          <a:prstGeom prst="rect">
            <a:avLst/>
          </a:prstGeom>
        </p:spPr>
        <p:txBody>
          <a:bodyPr anchor="t" rtlCol="false" tIns="0" lIns="0" bIns="0" rIns="0">
            <a:spAutoFit/>
          </a:bodyPr>
          <a:lstStyle/>
          <a:p>
            <a:pPr algn="l">
              <a:lnSpc>
                <a:spcPts val="8960"/>
              </a:lnSpc>
            </a:pPr>
            <a:r>
              <a:rPr lang="en-US" sz="7167" spc="-214">
                <a:solidFill>
                  <a:srgbClr val="273D90"/>
                </a:solidFill>
                <a:latin typeface="Inter Bold"/>
              </a:rPr>
              <a:t>Limitation</a:t>
            </a:r>
          </a:p>
        </p:txBody>
      </p:sp>
      <p:sp>
        <p:nvSpPr>
          <p:cNvPr name="TextBox 7" id="7"/>
          <p:cNvSpPr txBox="true"/>
          <p:nvPr/>
        </p:nvSpPr>
        <p:spPr>
          <a:xfrm rot="0">
            <a:off x="1817206" y="2826037"/>
            <a:ext cx="15442094" cy="5308220"/>
          </a:xfrm>
          <a:prstGeom prst="rect">
            <a:avLst/>
          </a:prstGeom>
        </p:spPr>
        <p:txBody>
          <a:bodyPr anchor="t" rtlCol="false" tIns="0" lIns="0" bIns="0" rIns="0">
            <a:spAutoFit/>
          </a:bodyPr>
          <a:lstStyle/>
          <a:p>
            <a:pPr algn="just">
              <a:lnSpc>
                <a:spcPts val="6991"/>
              </a:lnSpc>
            </a:pPr>
          </a:p>
          <a:p>
            <a:pPr algn="just">
              <a:lnSpc>
                <a:spcPts val="6991"/>
              </a:lnSpc>
              <a:spcBef>
                <a:spcPct val="0"/>
              </a:spcBef>
            </a:pPr>
            <a:r>
              <a:rPr lang="en-US" sz="5826" spc="-174">
                <a:solidFill>
                  <a:srgbClr val="273D90"/>
                </a:solidFill>
                <a:latin typeface="Inter Bold"/>
              </a:rPr>
              <a:t>Inc</a:t>
            </a:r>
            <a:r>
              <a:rPr lang="en-US" sz="5826" spc="-174">
                <a:solidFill>
                  <a:srgbClr val="273D90"/>
                </a:solidFill>
                <a:latin typeface="Inter Bold"/>
              </a:rPr>
              <a:t>omplete Data</a:t>
            </a:r>
          </a:p>
          <a:p>
            <a:pPr algn="just">
              <a:lnSpc>
                <a:spcPts val="6991"/>
              </a:lnSpc>
              <a:spcBef>
                <a:spcPct val="0"/>
              </a:spcBef>
            </a:pPr>
          </a:p>
          <a:p>
            <a:pPr algn="just">
              <a:lnSpc>
                <a:spcPts val="6991"/>
              </a:lnSpc>
              <a:spcBef>
                <a:spcPct val="0"/>
              </a:spcBef>
            </a:pPr>
            <a:r>
              <a:rPr lang="en-US" sz="5826" spc="-174">
                <a:solidFill>
                  <a:srgbClr val="273D90"/>
                </a:solidFill>
                <a:latin typeface="Inter Bold"/>
              </a:rPr>
              <a:t>Lack of Customer Data</a:t>
            </a:r>
          </a:p>
          <a:p>
            <a:pPr algn="just">
              <a:lnSpc>
                <a:spcPts val="6991"/>
              </a:lnSpc>
              <a:spcBef>
                <a:spcPct val="0"/>
              </a:spcBef>
            </a:pPr>
          </a:p>
          <a:p>
            <a:pPr algn="just">
              <a:lnSpc>
                <a:spcPts val="6991"/>
              </a:lnSpc>
              <a:spcBef>
                <a:spcPct val="0"/>
              </a:spcBef>
            </a:pPr>
            <a:r>
              <a:rPr lang="en-US" sz="5826" spc="-175">
                <a:solidFill>
                  <a:srgbClr val="273D90"/>
                </a:solidFill>
                <a:latin typeface="Inter Bold"/>
              </a:rPr>
              <a:t>Temporal Gaps</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7F8F7"/>
        </a:solidFill>
      </p:bgPr>
    </p:bg>
    <p:spTree>
      <p:nvGrpSpPr>
        <p:cNvPr id="1" name=""/>
        <p:cNvGrpSpPr/>
        <p:nvPr/>
      </p:nvGrpSpPr>
      <p:grpSpPr>
        <a:xfrm>
          <a:off x="0" y="0"/>
          <a:ext cx="0" cy="0"/>
          <a:chOff x="0" y="0"/>
          <a:chExt cx="0" cy="0"/>
        </a:xfrm>
      </p:grpSpPr>
      <p:sp>
        <p:nvSpPr>
          <p:cNvPr name="TextBox 2" id="2"/>
          <p:cNvSpPr txBox="true"/>
          <p:nvPr/>
        </p:nvSpPr>
        <p:spPr>
          <a:xfrm rot="0">
            <a:off x="1240854" y="1304925"/>
            <a:ext cx="15806293" cy="7953375"/>
          </a:xfrm>
          <a:prstGeom prst="rect">
            <a:avLst/>
          </a:prstGeom>
        </p:spPr>
        <p:txBody>
          <a:bodyPr anchor="t" rtlCol="false" tIns="0" lIns="0" bIns="0" rIns="0">
            <a:spAutoFit/>
          </a:bodyPr>
          <a:lstStyle/>
          <a:p>
            <a:pPr algn="just">
              <a:lnSpc>
                <a:spcPts val="12156"/>
              </a:lnSpc>
            </a:pPr>
          </a:p>
          <a:p>
            <a:pPr algn="just">
              <a:lnSpc>
                <a:spcPts val="7200"/>
              </a:lnSpc>
            </a:pPr>
            <a:r>
              <a:rPr lang="en-US" sz="6000" spc="-179">
                <a:solidFill>
                  <a:srgbClr val="273D90"/>
                </a:solidFill>
                <a:latin typeface="Inter Bold"/>
              </a:rPr>
              <a:t>Data Completion</a:t>
            </a:r>
          </a:p>
          <a:p>
            <a:pPr algn="just">
              <a:lnSpc>
                <a:spcPts val="7200"/>
              </a:lnSpc>
              <a:spcBef>
                <a:spcPct val="0"/>
              </a:spcBef>
            </a:pPr>
          </a:p>
          <a:p>
            <a:pPr algn="just">
              <a:lnSpc>
                <a:spcPts val="7200"/>
              </a:lnSpc>
              <a:spcBef>
                <a:spcPct val="0"/>
              </a:spcBef>
            </a:pPr>
            <a:r>
              <a:rPr lang="en-US" sz="6000" spc="-179">
                <a:solidFill>
                  <a:srgbClr val="273D90"/>
                </a:solidFill>
                <a:latin typeface="Inter Bold"/>
              </a:rPr>
              <a:t>Investigate August Peak</a:t>
            </a:r>
          </a:p>
          <a:p>
            <a:pPr algn="just">
              <a:lnSpc>
                <a:spcPts val="7200"/>
              </a:lnSpc>
              <a:spcBef>
                <a:spcPct val="0"/>
              </a:spcBef>
            </a:pPr>
          </a:p>
          <a:p>
            <a:pPr algn="just">
              <a:lnSpc>
                <a:spcPts val="7200"/>
              </a:lnSpc>
              <a:spcBef>
                <a:spcPct val="0"/>
              </a:spcBef>
            </a:pPr>
            <a:r>
              <a:rPr lang="en-US" sz="6000" spc="-179">
                <a:solidFill>
                  <a:srgbClr val="273D90"/>
                </a:solidFill>
                <a:latin typeface="Inter Bold"/>
              </a:rPr>
              <a:t>Seasonal Trends</a:t>
            </a:r>
          </a:p>
          <a:p>
            <a:pPr algn="just">
              <a:lnSpc>
                <a:spcPts val="7200"/>
              </a:lnSpc>
              <a:spcBef>
                <a:spcPct val="0"/>
              </a:spcBef>
            </a:pPr>
          </a:p>
          <a:p>
            <a:pPr algn="l">
              <a:lnSpc>
                <a:spcPts val="7200"/>
              </a:lnSpc>
              <a:spcBef>
                <a:spcPct val="0"/>
              </a:spcBef>
            </a:pPr>
            <a:r>
              <a:rPr lang="en-US" sz="6000" spc="-181">
                <a:solidFill>
                  <a:srgbClr val="273D90"/>
                </a:solidFill>
                <a:latin typeface="Inter Bold"/>
              </a:rPr>
              <a:t>Enhanced Customer Insights: </a:t>
            </a:r>
          </a:p>
        </p:txBody>
      </p:sp>
      <p:sp>
        <p:nvSpPr>
          <p:cNvPr name="TextBox 3" id="3"/>
          <p:cNvSpPr txBox="true"/>
          <p:nvPr/>
        </p:nvSpPr>
        <p:spPr>
          <a:xfrm rot="0">
            <a:off x="4755174" y="523875"/>
            <a:ext cx="10138589" cy="1209675"/>
          </a:xfrm>
          <a:prstGeom prst="rect">
            <a:avLst/>
          </a:prstGeom>
        </p:spPr>
        <p:txBody>
          <a:bodyPr anchor="t" rtlCol="false" tIns="0" lIns="0" bIns="0" rIns="0">
            <a:spAutoFit/>
          </a:bodyPr>
          <a:lstStyle/>
          <a:p>
            <a:pPr algn="ctr">
              <a:lnSpc>
                <a:spcPts val="9479"/>
              </a:lnSpc>
              <a:spcBef>
                <a:spcPct val="0"/>
              </a:spcBef>
            </a:pPr>
            <a:r>
              <a:rPr lang="en-US" sz="7899" spc="-238">
                <a:solidFill>
                  <a:srgbClr val="273D90"/>
                </a:solidFill>
                <a:latin typeface="Inter Bold"/>
              </a:rPr>
              <a:t>Recommendations</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F7F8F7"/>
        </a:solidFill>
      </p:bgPr>
    </p:bg>
    <p:spTree>
      <p:nvGrpSpPr>
        <p:cNvPr id="1" name=""/>
        <p:cNvGrpSpPr/>
        <p:nvPr/>
      </p:nvGrpSpPr>
      <p:grpSpPr>
        <a:xfrm>
          <a:off x="0" y="0"/>
          <a:ext cx="0" cy="0"/>
          <a:chOff x="0" y="0"/>
          <a:chExt cx="0" cy="0"/>
        </a:xfrm>
      </p:grpSpPr>
      <p:sp>
        <p:nvSpPr>
          <p:cNvPr name="TextBox 2" id="2"/>
          <p:cNvSpPr txBox="true"/>
          <p:nvPr/>
        </p:nvSpPr>
        <p:spPr>
          <a:xfrm rot="0">
            <a:off x="527855" y="1181100"/>
            <a:ext cx="17463305" cy="9296400"/>
          </a:xfrm>
          <a:prstGeom prst="rect">
            <a:avLst/>
          </a:prstGeom>
        </p:spPr>
        <p:txBody>
          <a:bodyPr anchor="t" rtlCol="false" tIns="0" lIns="0" bIns="0" rIns="0">
            <a:spAutoFit/>
          </a:bodyPr>
          <a:lstStyle/>
          <a:p>
            <a:pPr algn="just">
              <a:lnSpc>
                <a:spcPts val="4388"/>
              </a:lnSpc>
            </a:pPr>
          </a:p>
          <a:p>
            <a:pPr algn="just">
              <a:lnSpc>
                <a:spcPts val="4388"/>
              </a:lnSpc>
            </a:pPr>
            <a:r>
              <a:rPr lang="en-US" sz="3657">
                <a:solidFill>
                  <a:srgbClr val="273D90"/>
                </a:solidFill>
                <a:latin typeface="Radley"/>
              </a:rPr>
              <a:t>Data Exploration:</a:t>
            </a:r>
          </a:p>
          <a:p>
            <a:pPr algn="just" marL="789627" indent="-394814" lvl="1">
              <a:lnSpc>
                <a:spcPts val="4388"/>
              </a:lnSpc>
              <a:spcBef>
                <a:spcPct val="0"/>
              </a:spcBef>
              <a:buFont typeface="Arial"/>
              <a:buChar char="•"/>
            </a:pPr>
            <a:r>
              <a:rPr lang="en-US" sz="3657">
                <a:solidFill>
                  <a:srgbClr val="273D90"/>
                </a:solidFill>
                <a:latin typeface="Radley"/>
              </a:rPr>
              <a:t>Investigate the cause </a:t>
            </a:r>
            <a:r>
              <a:rPr lang="en-US" sz="3657">
                <a:solidFill>
                  <a:srgbClr val="273D90"/>
                </a:solidFill>
                <a:latin typeface="Radley"/>
              </a:rPr>
              <a:t>of the significant listing surge in August 2016. Analyze factors like holidays, events, pricing changes, or marketing campaigns that might have contributed to the increase. Understanding the reasons could help leverage similar strategies in the future to boost listings during slow periods.</a:t>
            </a:r>
          </a:p>
          <a:p>
            <a:pPr algn="just">
              <a:lnSpc>
                <a:spcPts val="4388"/>
              </a:lnSpc>
              <a:spcBef>
                <a:spcPct val="0"/>
              </a:spcBef>
            </a:pPr>
            <a:r>
              <a:rPr lang="en-US" sz="3657">
                <a:solidFill>
                  <a:srgbClr val="273D90"/>
                </a:solidFill>
                <a:latin typeface="Radley"/>
              </a:rPr>
              <a:t>Data Analysis:</a:t>
            </a:r>
          </a:p>
          <a:p>
            <a:pPr algn="just" marL="789627" indent="-394814" lvl="1">
              <a:lnSpc>
                <a:spcPts val="4388"/>
              </a:lnSpc>
              <a:spcBef>
                <a:spcPct val="0"/>
              </a:spcBef>
              <a:buFont typeface="Arial"/>
              <a:buChar char="•"/>
            </a:pPr>
            <a:r>
              <a:rPr lang="en-US" sz="3657">
                <a:solidFill>
                  <a:srgbClr val="273D90"/>
                </a:solidFill>
                <a:latin typeface="Radley"/>
              </a:rPr>
              <a:t>Examine the recurring dips in listings observed in March and September. Analyze travel trends and market dynamics to understand if these dips are seasonal. This analysis can help predict future trends and develop strategies to incentivize listings during these periods.</a:t>
            </a:r>
          </a:p>
          <a:p>
            <a:pPr algn="just">
              <a:lnSpc>
                <a:spcPts val="4388"/>
              </a:lnSpc>
              <a:spcBef>
                <a:spcPct val="0"/>
              </a:spcBef>
            </a:pPr>
            <a:r>
              <a:rPr lang="en-US" sz="3657">
                <a:solidFill>
                  <a:srgbClr val="273D90"/>
                </a:solidFill>
                <a:latin typeface="Radley"/>
              </a:rPr>
              <a:t>Data Collection Strategy:</a:t>
            </a:r>
          </a:p>
          <a:p>
            <a:pPr algn="just" marL="769084" indent="-384542" lvl="1">
              <a:lnSpc>
                <a:spcPts val="4274"/>
              </a:lnSpc>
              <a:spcBef>
                <a:spcPct val="0"/>
              </a:spcBef>
              <a:buFont typeface="Arial"/>
              <a:buChar char="•"/>
            </a:pPr>
            <a:r>
              <a:rPr lang="en-US" sz="3562">
                <a:solidFill>
                  <a:srgbClr val="273D90"/>
                </a:solidFill>
                <a:latin typeface="Radley"/>
              </a:rPr>
              <a:t>Implement methods to collect customer location and preference data. This could involve surveys, user profiles, or integrating with travel booking platforms. Analyzing customer behaviour based on location and preferences allows for targeted marketing strategies and improved customer experience.</a:t>
            </a:r>
          </a:p>
          <a:p>
            <a:pPr algn="just">
              <a:lnSpc>
                <a:spcPts val="4274"/>
              </a:lnSpc>
              <a:spcBef>
                <a:spcPct val="0"/>
              </a:spcBef>
            </a:pPr>
          </a:p>
        </p:txBody>
      </p:sp>
      <p:sp>
        <p:nvSpPr>
          <p:cNvPr name="TextBox 3" id="3"/>
          <p:cNvSpPr txBox="true"/>
          <p:nvPr/>
        </p:nvSpPr>
        <p:spPr>
          <a:xfrm rot="0">
            <a:off x="5198449" y="0"/>
            <a:ext cx="9732369" cy="1028700"/>
          </a:xfrm>
          <a:prstGeom prst="rect">
            <a:avLst/>
          </a:prstGeom>
        </p:spPr>
        <p:txBody>
          <a:bodyPr anchor="t" rtlCol="false" tIns="0" lIns="0" bIns="0" rIns="0">
            <a:spAutoFit/>
          </a:bodyPr>
          <a:lstStyle/>
          <a:p>
            <a:pPr algn="ctr">
              <a:lnSpc>
                <a:spcPts val="8159"/>
              </a:lnSpc>
              <a:spcBef>
                <a:spcPct val="0"/>
              </a:spcBef>
            </a:pPr>
            <a:r>
              <a:rPr lang="en-US" sz="6799" spc="-135">
                <a:solidFill>
                  <a:srgbClr val="273D90"/>
                </a:solidFill>
                <a:latin typeface="Arsenal Bold"/>
              </a:rPr>
              <a:t>What Next?</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7F8F7"/>
        </a:solidFill>
      </p:bgPr>
    </p:bg>
    <p:spTree>
      <p:nvGrpSpPr>
        <p:cNvPr id="1" name=""/>
        <p:cNvGrpSpPr/>
        <p:nvPr/>
      </p:nvGrpSpPr>
      <p:grpSpPr>
        <a:xfrm>
          <a:off x="0" y="0"/>
          <a:ext cx="0" cy="0"/>
          <a:chOff x="0" y="0"/>
          <a:chExt cx="0" cy="0"/>
        </a:xfrm>
      </p:grpSpPr>
      <p:sp>
        <p:nvSpPr>
          <p:cNvPr name="TextBox 2" id="2"/>
          <p:cNvSpPr txBox="true"/>
          <p:nvPr/>
        </p:nvSpPr>
        <p:spPr>
          <a:xfrm rot="0">
            <a:off x="6129040" y="4686300"/>
            <a:ext cx="6029920" cy="1438275"/>
          </a:xfrm>
          <a:prstGeom prst="rect">
            <a:avLst/>
          </a:prstGeom>
        </p:spPr>
        <p:txBody>
          <a:bodyPr anchor="t" rtlCol="false" tIns="0" lIns="0" bIns="0" rIns="0">
            <a:spAutoFit/>
          </a:bodyPr>
          <a:lstStyle/>
          <a:p>
            <a:pPr algn="ctr">
              <a:lnSpc>
                <a:spcPts val="11399"/>
              </a:lnSpc>
              <a:spcBef>
                <a:spcPct val="0"/>
              </a:spcBef>
            </a:pPr>
            <a:r>
              <a:rPr lang="en-US" sz="9499" spc="-284">
                <a:solidFill>
                  <a:srgbClr val="000000"/>
                </a:solidFill>
                <a:latin typeface="Inter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CC7F1"/>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782536"/>
            </a:solidFill>
          </p:spPr>
        </p:sp>
      </p:grpSp>
      <p:grpSp>
        <p:nvGrpSpPr>
          <p:cNvPr name="Group 4" id="4"/>
          <p:cNvGrpSpPr/>
          <p:nvPr/>
        </p:nvGrpSpPr>
        <p:grpSpPr>
          <a:xfrm rot="0">
            <a:off x="0" y="0"/>
            <a:ext cx="18288000" cy="10294292"/>
            <a:chOff x="0" y="0"/>
            <a:chExt cx="24384000" cy="13725723"/>
          </a:xfrm>
        </p:grpSpPr>
        <p:sp>
          <p:nvSpPr>
            <p:cNvPr name="Freeform 5" id="5"/>
            <p:cNvSpPr/>
            <p:nvPr/>
          </p:nvSpPr>
          <p:spPr>
            <a:xfrm flipH="false" flipV="false" rot="0">
              <a:off x="0" y="0"/>
              <a:ext cx="24384000" cy="13725779"/>
            </a:xfrm>
            <a:custGeom>
              <a:avLst/>
              <a:gdLst/>
              <a:ahLst/>
              <a:cxnLst/>
              <a:rect r="r" b="b" t="t" l="l"/>
              <a:pathLst>
                <a:path h="13725779" w="24384000">
                  <a:moveTo>
                    <a:pt x="0" y="0"/>
                  </a:moveTo>
                  <a:lnTo>
                    <a:pt x="24384000" y="0"/>
                  </a:lnTo>
                  <a:lnTo>
                    <a:pt x="24384000" y="13725779"/>
                  </a:lnTo>
                  <a:lnTo>
                    <a:pt x="0" y="13725779"/>
                  </a:lnTo>
                  <a:close/>
                </a:path>
              </a:pathLst>
            </a:custGeom>
            <a:solidFill>
              <a:srgbClr val="ACC7F1"/>
            </a:solidFill>
          </p:spPr>
        </p:sp>
      </p:grpSp>
      <p:sp>
        <p:nvSpPr>
          <p:cNvPr name="Freeform 6" id="6"/>
          <p:cNvSpPr/>
          <p:nvPr/>
        </p:nvSpPr>
        <p:spPr>
          <a:xfrm flipH="false" flipV="false" rot="0">
            <a:off x="0" y="0"/>
            <a:ext cx="18288000" cy="10294292"/>
          </a:xfrm>
          <a:custGeom>
            <a:avLst/>
            <a:gdLst/>
            <a:ahLst/>
            <a:cxnLst/>
            <a:rect r="r" b="b" t="t" l="l"/>
            <a:pathLst>
              <a:path h="10294292" w="18288000">
                <a:moveTo>
                  <a:pt x="0" y="0"/>
                </a:moveTo>
                <a:lnTo>
                  <a:pt x="18288000" y="0"/>
                </a:lnTo>
                <a:lnTo>
                  <a:pt x="18288000" y="10294292"/>
                </a:lnTo>
                <a:lnTo>
                  <a:pt x="0" y="10294292"/>
                </a:lnTo>
                <a:lnTo>
                  <a:pt x="0" y="0"/>
                </a:lnTo>
                <a:close/>
              </a:path>
            </a:pathLst>
          </a:custGeom>
          <a:blipFill>
            <a:blip r:embed="rId3"/>
            <a:stretch>
              <a:fillRect l="0" t="-10" r="0" b="-10"/>
            </a:stretch>
          </a:blipFill>
        </p:spPr>
      </p:sp>
      <p:grpSp>
        <p:nvGrpSpPr>
          <p:cNvPr name="Group 7" id="7"/>
          <p:cNvGrpSpPr/>
          <p:nvPr/>
        </p:nvGrpSpPr>
        <p:grpSpPr>
          <a:xfrm rot="0">
            <a:off x="0" y="0"/>
            <a:ext cx="18288000" cy="10294292"/>
            <a:chOff x="0" y="0"/>
            <a:chExt cx="24384000" cy="13725723"/>
          </a:xfrm>
        </p:grpSpPr>
        <p:sp>
          <p:nvSpPr>
            <p:cNvPr name="Freeform 8" id="8"/>
            <p:cNvSpPr/>
            <p:nvPr/>
          </p:nvSpPr>
          <p:spPr>
            <a:xfrm flipH="false" flipV="false" rot="0">
              <a:off x="0" y="0"/>
              <a:ext cx="24384000" cy="13725779"/>
            </a:xfrm>
            <a:custGeom>
              <a:avLst/>
              <a:gdLst/>
              <a:ahLst/>
              <a:cxnLst/>
              <a:rect r="r" b="b" t="t" l="l"/>
              <a:pathLst>
                <a:path h="13725779" w="24384000">
                  <a:moveTo>
                    <a:pt x="0" y="0"/>
                  </a:moveTo>
                  <a:lnTo>
                    <a:pt x="24384000" y="0"/>
                  </a:lnTo>
                  <a:lnTo>
                    <a:pt x="24384000" y="13725779"/>
                  </a:lnTo>
                  <a:lnTo>
                    <a:pt x="0" y="13725779"/>
                  </a:lnTo>
                  <a:close/>
                </a:path>
              </a:pathLst>
            </a:custGeom>
            <a:solidFill>
              <a:srgbClr val="ACC7F1">
                <a:alpha val="84706"/>
              </a:srgbClr>
            </a:solidFill>
          </p:spPr>
        </p:sp>
      </p:grpSp>
      <p:grpSp>
        <p:nvGrpSpPr>
          <p:cNvPr name="Group 9" id="9"/>
          <p:cNvGrpSpPr/>
          <p:nvPr/>
        </p:nvGrpSpPr>
        <p:grpSpPr>
          <a:xfrm rot="0">
            <a:off x="7153103" y="2198903"/>
            <a:ext cx="4556662" cy="3604197"/>
            <a:chOff x="0" y="0"/>
            <a:chExt cx="5822894" cy="4605753"/>
          </a:xfrm>
        </p:grpSpPr>
        <p:sp>
          <p:nvSpPr>
            <p:cNvPr name="Freeform 10" id="10"/>
            <p:cNvSpPr/>
            <p:nvPr/>
          </p:nvSpPr>
          <p:spPr>
            <a:xfrm flipH="false" flipV="false" rot="0">
              <a:off x="7878" y="6120"/>
              <a:ext cx="5807029" cy="4593566"/>
            </a:xfrm>
            <a:custGeom>
              <a:avLst/>
              <a:gdLst/>
              <a:ahLst/>
              <a:cxnLst/>
              <a:rect r="r" b="b" t="t" l="l"/>
              <a:pathLst>
                <a:path h="4593566" w="5807029">
                  <a:moveTo>
                    <a:pt x="0" y="133914"/>
                  </a:moveTo>
                  <a:cubicBezTo>
                    <a:pt x="0" y="59980"/>
                    <a:pt x="77209" y="0"/>
                    <a:pt x="172223" y="0"/>
                  </a:cubicBezTo>
                  <a:lnTo>
                    <a:pt x="5634807" y="0"/>
                  </a:lnTo>
                  <a:cubicBezTo>
                    <a:pt x="5729979" y="0"/>
                    <a:pt x="5807030" y="59980"/>
                    <a:pt x="5807030" y="133914"/>
                  </a:cubicBezTo>
                  <a:lnTo>
                    <a:pt x="5807030" y="4459653"/>
                  </a:lnTo>
                  <a:cubicBezTo>
                    <a:pt x="5807030" y="4533587"/>
                    <a:pt x="5729821" y="4593566"/>
                    <a:pt x="5634807" y="4593566"/>
                  </a:cubicBezTo>
                  <a:lnTo>
                    <a:pt x="172223" y="4593566"/>
                  </a:lnTo>
                  <a:cubicBezTo>
                    <a:pt x="77209" y="4593566"/>
                    <a:pt x="0" y="4533587"/>
                    <a:pt x="0" y="4459653"/>
                  </a:cubicBezTo>
                  <a:close/>
                </a:path>
              </a:pathLst>
            </a:custGeom>
            <a:solidFill>
              <a:srgbClr val="EEEDEC"/>
            </a:solidFill>
          </p:spPr>
        </p:sp>
        <p:sp>
          <p:nvSpPr>
            <p:cNvPr name="Freeform 11" id="11"/>
            <p:cNvSpPr/>
            <p:nvPr/>
          </p:nvSpPr>
          <p:spPr>
            <a:xfrm flipH="false" flipV="false" rot="0">
              <a:off x="0" y="0"/>
              <a:ext cx="5822786" cy="4605808"/>
            </a:xfrm>
            <a:custGeom>
              <a:avLst/>
              <a:gdLst/>
              <a:ahLst/>
              <a:cxnLst/>
              <a:rect r="r" b="b" t="t" l="l"/>
              <a:pathLst>
                <a:path h="4605808" w="5822786">
                  <a:moveTo>
                    <a:pt x="0" y="140034"/>
                  </a:moveTo>
                  <a:cubicBezTo>
                    <a:pt x="0" y="62672"/>
                    <a:pt x="80675" y="0"/>
                    <a:pt x="180101" y="0"/>
                  </a:cubicBezTo>
                  <a:lnTo>
                    <a:pt x="5642685" y="0"/>
                  </a:lnTo>
                  <a:lnTo>
                    <a:pt x="5642685" y="6120"/>
                  </a:lnTo>
                  <a:lnTo>
                    <a:pt x="5642685" y="0"/>
                  </a:lnTo>
                  <a:cubicBezTo>
                    <a:pt x="5742269" y="0"/>
                    <a:pt x="5822786" y="62672"/>
                    <a:pt x="5822786" y="140034"/>
                  </a:cubicBezTo>
                  <a:lnTo>
                    <a:pt x="5814908" y="140034"/>
                  </a:lnTo>
                  <a:lnTo>
                    <a:pt x="5822786" y="140034"/>
                  </a:lnTo>
                  <a:lnTo>
                    <a:pt x="5822786" y="4465773"/>
                  </a:lnTo>
                  <a:lnTo>
                    <a:pt x="5814908" y="4465773"/>
                  </a:lnTo>
                  <a:lnTo>
                    <a:pt x="5822786" y="4465773"/>
                  </a:lnTo>
                  <a:cubicBezTo>
                    <a:pt x="5822786" y="4543134"/>
                    <a:pt x="5742111" y="4605808"/>
                    <a:pt x="5642685" y="4605808"/>
                  </a:cubicBezTo>
                  <a:lnTo>
                    <a:pt x="5642685" y="4599686"/>
                  </a:lnTo>
                  <a:lnTo>
                    <a:pt x="5642685" y="4605808"/>
                  </a:lnTo>
                  <a:lnTo>
                    <a:pt x="180101" y="4605808"/>
                  </a:lnTo>
                  <a:lnTo>
                    <a:pt x="180101" y="4599686"/>
                  </a:lnTo>
                  <a:lnTo>
                    <a:pt x="180101" y="4605808"/>
                  </a:lnTo>
                  <a:cubicBezTo>
                    <a:pt x="80675" y="4605808"/>
                    <a:pt x="0" y="4543134"/>
                    <a:pt x="0" y="4465773"/>
                  </a:cubicBezTo>
                  <a:lnTo>
                    <a:pt x="0" y="140034"/>
                  </a:lnTo>
                  <a:lnTo>
                    <a:pt x="7878" y="140034"/>
                  </a:lnTo>
                  <a:lnTo>
                    <a:pt x="0" y="140034"/>
                  </a:lnTo>
                  <a:moveTo>
                    <a:pt x="15757" y="140034"/>
                  </a:moveTo>
                  <a:lnTo>
                    <a:pt x="15757" y="4465773"/>
                  </a:lnTo>
                  <a:lnTo>
                    <a:pt x="7878" y="4465773"/>
                  </a:lnTo>
                  <a:lnTo>
                    <a:pt x="15757" y="4465773"/>
                  </a:lnTo>
                  <a:cubicBezTo>
                    <a:pt x="15757" y="4536279"/>
                    <a:pt x="89341" y="4593565"/>
                    <a:pt x="180101" y="4593565"/>
                  </a:cubicBezTo>
                  <a:lnTo>
                    <a:pt x="5642685" y="4593565"/>
                  </a:lnTo>
                  <a:cubicBezTo>
                    <a:pt x="5733445" y="4593565"/>
                    <a:pt x="5807029" y="4536401"/>
                    <a:pt x="5807029" y="4465773"/>
                  </a:cubicBezTo>
                  <a:lnTo>
                    <a:pt x="5807029" y="140034"/>
                  </a:lnTo>
                  <a:cubicBezTo>
                    <a:pt x="5807187" y="69405"/>
                    <a:pt x="5733603" y="12241"/>
                    <a:pt x="5642685" y="12241"/>
                  </a:cubicBezTo>
                  <a:lnTo>
                    <a:pt x="180101" y="12241"/>
                  </a:lnTo>
                  <a:lnTo>
                    <a:pt x="180101" y="6120"/>
                  </a:lnTo>
                  <a:lnTo>
                    <a:pt x="180101" y="12241"/>
                  </a:lnTo>
                  <a:cubicBezTo>
                    <a:pt x="89341" y="12241"/>
                    <a:pt x="15757" y="69405"/>
                    <a:pt x="15757" y="140034"/>
                  </a:cubicBezTo>
                  <a:close/>
                </a:path>
              </a:pathLst>
            </a:custGeom>
            <a:solidFill>
              <a:srgbClr val="ACC7F1"/>
            </a:solidFill>
          </p:spPr>
        </p:sp>
      </p:grpSp>
      <p:sp>
        <p:nvSpPr>
          <p:cNvPr name="TextBox 12" id="12"/>
          <p:cNvSpPr txBox="true"/>
          <p:nvPr/>
        </p:nvSpPr>
        <p:spPr>
          <a:xfrm rot="0">
            <a:off x="7570895" y="2420263"/>
            <a:ext cx="4138870" cy="402481"/>
          </a:xfrm>
          <a:prstGeom prst="rect">
            <a:avLst/>
          </a:prstGeom>
        </p:spPr>
        <p:txBody>
          <a:bodyPr anchor="t" rtlCol="false" tIns="0" lIns="0" bIns="0" rIns="0">
            <a:spAutoFit/>
          </a:bodyPr>
          <a:lstStyle/>
          <a:p>
            <a:pPr algn="l">
              <a:lnSpc>
                <a:spcPts val="3254"/>
              </a:lnSpc>
            </a:pPr>
            <a:r>
              <a:rPr lang="en-US" sz="2602" spc="-78">
                <a:solidFill>
                  <a:srgbClr val="782536"/>
                </a:solidFill>
                <a:latin typeface="Inter Bold"/>
              </a:rPr>
              <a:t>Comprehensive Overview</a:t>
            </a:r>
          </a:p>
        </p:txBody>
      </p:sp>
      <p:sp>
        <p:nvSpPr>
          <p:cNvPr name="TextBox 13" id="13"/>
          <p:cNvSpPr txBox="true"/>
          <p:nvPr/>
        </p:nvSpPr>
        <p:spPr>
          <a:xfrm rot="0">
            <a:off x="7570895" y="3088226"/>
            <a:ext cx="3336360" cy="2548889"/>
          </a:xfrm>
          <a:prstGeom prst="rect">
            <a:avLst/>
          </a:prstGeom>
        </p:spPr>
        <p:txBody>
          <a:bodyPr anchor="t" rtlCol="false" tIns="0" lIns="0" bIns="0" rIns="0">
            <a:spAutoFit/>
          </a:bodyPr>
          <a:lstStyle/>
          <a:p>
            <a:pPr algn="l">
              <a:lnSpc>
                <a:spcPts val="3419"/>
              </a:lnSpc>
            </a:pPr>
            <a:r>
              <a:rPr lang="en-US" sz="2136" spc="-42">
                <a:solidFill>
                  <a:srgbClr val="782536"/>
                </a:solidFill>
                <a:latin typeface="Inter"/>
              </a:rPr>
              <a:t>The presentation will offer a comprehensive overview of the hotel aggregator landscape, empowering stakeholders to make informed decisions.</a:t>
            </a:r>
          </a:p>
        </p:txBody>
      </p:sp>
      <p:grpSp>
        <p:nvGrpSpPr>
          <p:cNvPr name="Group 14" id="14"/>
          <p:cNvGrpSpPr/>
          <p:nvPr/>
        </p:nvGrpSpPr>
        <p:grpSpPr>
          <a:xfrm rot="0">
            <a:off x="13520848" y="2198903"/>
            <a:ext cx="4546497" cy="3437371"/>
            <a:chOff x="0" y="0"/>
            <a:chExt cx="6492117" cy="4908353"/>
          </a:xfrm>
        </p:grpSpPr>
        <p:sp>
          <p:nvSpPr>
            <p:cNvPr name="Freeform 15" id="15"/>
            <p:cNvSpPr/>
            <p:nvPr/>
          </p:nvSpPr>
          <p:spPr>
            <a:xfrm flipH="false" flipV="false" rot="0">
              <a:off x="8784" y="6522"/>
              <a:ext cx="6474428" cy="4895365"/>
            </a:xfrm>
            <a:custGeom>
              <a:avLst/>
              <a:gdLst/>
              <a:ahLst/>
              <a:cxnLst/>
              <a:rect r="r" b="b" t="t" l="l"/>
              <a:pathLst>
                <a:path h="4895365" w="6474428">
                  <a:moveTo>
                    <a:pt x="0" y="142712"/>
                  </a:moveTo>
                  <a:cubicBezTo>
                    <a:pt x="0" y="63921"/>
                    <a:pt x="86082" y="0"/>
                    <a:pt x="192016" y="0"/>
                  </a:cubicBezTo>
                  <a:lnTo>
                    <a:pt x="6282412" y="0"/>
                  </a:lnTo>
                  <a:cubicBezTo>
                    <a:pt x="6388522" y="0"/>
                    <a:pt x="6474428" y="63921"/>
                    <a:pt x="6474428" y="142712"/>
                  </a:cubicBezTo>
                  <a:lnTo>
                    <a:pt x="6474428" y="4752654"/>
                  </a:lnTo>
                  <a:cubicBezTo>
                    <a:pt x="6474428" y="4831446"/>
                    <a:pt x="6388346" y="4895366"/>
                    <a:pt x="6282412" y="4895366"/>
                  </a:cubicBezTo>
                  <a:lnTo>
                    <a:pt x="192016" y="4895366"/>
                  </a:lnTo>
                  <a:cubicBezTo>
                    <a:pt x="86082" y="4895366"/>
                    <a:pt x="0" y="4831446"/>
                    <a:pt x="0" y="4752654"/>
                  </a:cubicBezTo>
                  <a:close/>
                </a:path>
              </a:pathLst>
            </a:custGeom>
            <a:solidFill>
              <a:srgbClr val="EEEDEC"/>
            </a:solidFill>
          </p:spPr>
        </p:sp>
        <p:sp>
          <p:nvSpPr>
            <p:cNvPr name="Freeform 16" id="16"/>
            <p:cNvSpPr/>
            <p:nvPr/>
          </p:nvSpPr>
          <p:spPr>
            <a:xfrm flipH="false" flipV="false" rot="0">
              <a:off x="0" y="0"/>
              <a:ext cx="6491996" cy="4908409"/>
            </a:xfrm>
            <a:custGeom>
              <a:avLst/>
              <a:gdLst/>
              <a:ahLst/>
              <a:cxnLst/>
              <a:rect r="r" b="b" t="t" l="l"/>
              <a:pathLst>
                <a:path h="4908409" w="6491996">
                  <a:moveTo>
                    <a:pt x="0" y="149234"/>
                  </a:moveTo>
                  <a:cubicBezTo>
                    <a:pt x="0" y="66790"/>
                    <a:pt x="89947" y="0"/>
                    <a:pt x="200800" y="0"/>
                  </a:cubicBezTo>
                  <a:lnTo>
                    <a:pt x="6291196" y="0"/>
                  </a:lnTo>
                  <a:lnTo>
                    <a:pt x="6291196" y="6522"/>
                  </a:lnTo>
                  <a:lnTo>
                    <a:pt x="6291196" y="0"/>
                  </a:lnTo>
                  <a:cubicBezTo>
                    <a:pt x="6402225" y="0"/>
                    <a:pt x="6491996" y="66790"/>
                    <a:pt x="6491996" y="149234"/>
                  </a:cubicBezTo>
                  <a:lnTo>
                    <a:pt x="6483212" y="149234"/>
                  </a:lnTo>
                  <a:lnTo>
                    <a:pt x="6491996" y="149234"/>
                  </a:lnTo>
                  <a:lnTo>
                    <a:pt x="6491996" y="4759176"/>
                  </a:lnTo>
                  <a:lnTo>
                    <a:pt x="6483212" y="4759176"/>
                  </a:lnTo>
                  <a:lnTo>
                    <a:pt x="6491996" y="4759176"/>
                  </a:lnTo>
                  <a:cubicBezTo>
                    <a:pt x="6491996" y="4841620"/>
                    <a:pt x="6402049" y="4908409"/>
                    <a:pt x="6291196" y="4908409"/>
                  </a:cubicBezTo>
                  <a:lnTo>
                    <a:pt x="6291196" y="4901888"/>
                  </a:lnTo>
                  <a:lnTo>
                    <a:pt x="6291196" y="4908409"/>
                  </a:lnTo>
                  <a:lnTo>
                    <a:pt x="200800" y="4908409"/>
                  </a:lnTo>
                  <a:lnTo>
                    <a:pt x="200800" y="4901888"/>
                  </a:lnTo>
                  <a:lnTo>
                    <a:pt x="200800" y="4908409"/>
                  </a:lnTo>
                  <a:cubicBezTo>
                    <a:pt x="89947" y="4908409"/>
                    <a:pt x="0" y="4841620"/>
                    <a:pt x="0" y="4759176"/>
                  </a:cubicBezTo>
                  <a:lnTo>
                    <a:pt x="0" y="149234"/>
                  </a:lnTo>
                  <a:lnTo>
                    <a:pt x="8784" y="149234"/>
                  </a:lnTo>
                  <a:lnTo>
                    <a:pt x="0" y="149234"/>
                  </a:lnTo>
                  <a:moveTo>
                    <a:pt x="17568" y="149234"/>
                  </a:moveTo>
                  <a:lnTo>
                    <a:pt x="17568" y="4759176"/>
                  </a:lnTo>
                  <a:lnTo>
                    <a:pt x="8784" y="4759176"/>
                  </a:lnTo>
                  <a:lnTo>
                    <a:pt x="17568" y="4759176"/>
                  </a:lnTo>
                  <a:cubicBezTo>
                    <a:pt x="17568" y="4834315"/>
                    <a:pt x="99609" y="4895365"/>
                    <a:pt x="200800" y="4895365"/>
                  </a:cubicBezTo>
                  <a:lnTo>
                    <a:pt x="6291196" y="4895365"/>
                  </a:lnTo>
                  <a:cubicBezTo>
                    <a:pt x="6392387" y="4895365"/>
                    <a:pt x="6474428" y="4834445"/>
                    <a:pt x="6474428" y="4759176"/>
                  </a:cubicBezTo>
                  <a:lnTo>
                    <a:pt x="6474428" y="149234"/>
                  </a:lnTo>
                  <a:cubicBezTo>
                    <a:pt x="6474604" y="73965"/>
                    <a:pt x="6392563" y="13045"/>
                    <a:pt x="6291196" y="13045"/>
                  </a:cubicBezTo>
                  <a:lnTo>
                    <a:pt x="200800" y="13045"/>
                  </a:lnTo>
                  <a:lnTo>
                    <a:pt x="200800" y="6522"/>
                  </a:lnTo>
                  <a:lnTo>
                    <a:pt x="200800" y="13045"/>
                  </a:lnTo>
                  <a:cubicBezTo>
                    <a:pt x="99609" y="13045"/>
                    <a:pt x="17568" y="73965"/>
                    <a:pt x="17568" y="149234"/>
                  </a:cubicBezTo>
                  <a:close/>
                </a:path>
              </a:pathLst>
            </a:custGeom>
            <a:solidFill>
              <a:srgbClr val="ACC7F1"/>
            </a:solidFill>
          </p:spPr>
        </p:sp>
      </p:grpSp>
      <p:sp>
        <p:nvSpPr>
          <p:cNvPr name="TextBox 17" id="17"/>
          <p:cNvSpPr txBox="true"/>
          <p:nvPr/>
        </p:nvSpPr>
        <p:spPr>
          <a:xfrm rot="0">
            <a:off x="14275606" y="2371914"/>
            <a:ext cx="2653597" cy="384536"/>
          </a:xfrm>
          <a:prstGeom prst="rect">
            <a:avLst/>
          </a:prstGeom>
        </p:spPr>
        <p:txBody>
          <a:bodyPr anchor="t" rtlCol="false" tIns="0" lIns="0" bIns="0" rIns="0">
            <a:spAutoFit/>
          </a:bodyPr>
          <a:lstStyle/>
          <a:p>
            <a:pPr algn="l">
              <a:lnSpc>
                <a:spcPts val="3037"/>
              </a:lnSpc>
            </a:pPr>
            <a:r>
              <a:rPr lang="en-US" sz="2429" spc="-73">
                <a:solidFill>
                  <a:srgbClr val="782536"/>
                </a:solidFill>
                <a:latin typeface="Inter Bold"/>
              </a:rPr>
              <a:t>Key Objectives</a:t>
            </a:r>
          </a:p>
        </p:txBody>
      </p:sp>
      <p:sp>
        <p:nvSpPr>
          <p:cNvPr name="TextBox 18" id="18"/>
          <p:cNvSpPr txBox="true"/>
          <p:nvPr/>
        </p:nvSpPr>
        <p:spPr>
          <a:xfrm rot="0">
            <a:off x="13849132" y="3088226"/>
            <a:ext cx="4170691" cy="2548048"/>
          </a:xfrm>
          <a:prstGeom prst="rect">
            <a:avLst/>
          </a:prstGeom>
        </p:spPr>
        <p:txBody>
          <a:bodyPr anchor="t" rtlCol="false" tIns="0" lIns="0" bIns="0" rIns="0">
            <a:spAutoFit/>
          </a:bodyPr>
          <a:lstStyle/>
          <a:p>
            <a:pPr algn="l">
              <a:lnSpc>
                <a:spcPts val="3445"/>
              </a:lnSpc>
            </a:pPr>
            <a:r>
              <a:rPr lang="en-US" sz="2153" spc="-42">
                <a:solidFill>
                  <a:srgbClr val="782536"/>
                </a:solidFill>
                <a:latin typeface="Inter"/>
              </a:rPr>
              <a:t>The key objectives are to uncover geographical insights, identify pricing trends, evaluate host performance, analyze review scores, and explore property type differences.</a:t>
            </a:r>
          </a:p>
        </p:txBody>
      </p:sp>
      <p:grpSp>
        <p:nvGrpSpPr>
          <p:cNvPr name="Group 19" id="19"/>
          <p:cNvGrpSpPr/>
          <p:nvPr/>
        </p:nvGrpSpPr>
        <p:grpSpPr>
          <a:xfrm rot="0">
            <a:off x="10066676" y="6446882"/>
            <a:ext cx="5535728" cy="3602572"/>
            <a:chOff x="0" y="0"/>
            <a:chExt cx="7342777" cy="4778573"/>
          </a:xfrm>
        </p:grpSpPr>
        <p:sp>
          <p:nvSpPr>
            <p:cNvPr name="Freeform 20" id="20"/>
            <p:cNvSpPr/>
            <p:nvPr/>
          </p:nvSpPr>
          <p:spPr>
            <a:xfrm flipH="false" flipV="false" rot="0">
              <a:off x="9935" y="6350"/>
              <a:ext cx="7322771" cy="4765929"/>
            </a:xfrm>
            <a:custGeom>
              <a:avLst/>
              <a:gdLst/>
              <a:ahLst/>
              <a:cxnLst/>
              <a:rect r="r" b="b" t="t" l="l"/>
              <a:pathLst>
                <a:path h="4765929" w="7322771">
                  <a:moveTo>
                    <a:pt x="0" y="138938"/>
                  </a:moveTo>
                  <a:cubicBezTo>
                    <a:pt x="0" y="62230"/>
                    <a:pt x="97361" y="0"/>
                    <a:pt x="217175" y="0"/>
                  </a:cubicBezTo>
                  <a:lnTo>
                    <a:pt x="7105595" y="0"/>
                  </a:lnTo>
                  <a:cubicBezTo>
                    <a:pt x="7225609" y="0"/>
                    <a:pt x="7322771" y="62230"/>
                    <a:pt x="7322771" y="138938"/>
                  </a:cubicBezTo>
                  <a:lnTo>
                    <a:pt x="7322771" y="4626991"/>
                  </a:lnTo>
                  <a:cubicBezTo>
                    <a:pt x="7322771" y="4703699"/>
                    <a:pt x="7225409" y="4765929"/>
                    <a:pt x="7105595" y="4765929"/>
                  </a:cubicBezTo>
                  <a:lnTo>
                    <a:pt x="217175" y="4765929"/>
                  </a:lnTo>
                  <a:cubicBezTo>
                    <a:pt x="97361" y="4765929"/>
                    <a:pt x="0" y="4703699"/>
                    <a:pt x="0" y="4626991"/>
                  </a:cubicBezTo>
                  <a:close/>
                </a:path>
              </a:pathLst>
            </a:custGeom>
            <a:solidFill>
              <a:srgbClr val="EEEDEC"/>
            </a:solidFill>
          </p:spPr>
        </p:sp>
        <p:sp>
          <p:nvSpPr>
            <p:cNvPr name="Freeform 21" id="21"/>
            <p:cNvSpPr/>
            <p:nvPr/>
          </p:nvSpPr>
          <p:spPr>
            <a:xfrm flipH="false" flipV="false" rot="0">
              <a:off x="0" y="0"/>
              <a:ext cx="7342641" cy="4778629"/>
            </a:xfrm>
            <a:custGeom>
              <a:avLst/>
              <a:gdLst/>
              <a:ahLst/>
              <a:cxnLst/>
              <a:rect r="r" b="b" t="t" l="l"/>
              <a:pathLst>
                <a:path h="4778629" w="7342641">
                  <a:moveTo>
                    <a:pt x="0" y="145288"/>
                  </a:moveTo>
                  <a:cubicBezTo>
                    <a:pt x="0" y="65024"/>
                    <a:pt x="101733" y="0"/>
                    <a:pt x="227110" y="0"/>
                  </a:cubicBezTo>
                  <a:lnTo>
                    <a:pt x="7115530" y="0"/>
                  </a:lnTo>
                  <a:lnTo>
                    <a:pt x="7115530" y="6350"/>
                  </a:lnTo>
                  <a:lnTo>
                    <a:pt x="7115530" y="0"/>
                  </a:lnTo>
                  <a:cubicBezTo>
                    <a:pt x="7241107" y="0"/>
                    <a:pt x="7342641" y="65024"/>
                    <a:pt x="7342641" y="145288"/>
                  </a:cubicBezTo>
                  <a:lnTo>
                    <a:pt x="7332706" y="145288"/>
                  </a:lnTo>
                  <a:lnTo>
                    <a:pt x="7342641" y="145288"/>
                  </a:lnTo>
                  <a:lnTo>
                    <a:pt x="7342641" y="4633341"/>
                  </a:lnTo>
                  <a:lnTo>
                    <a:pt x="7332706" y="4633341"/>
                  </a:lnTo>
                  <a:lnTo>
                    <a:pt x="7342641" y="4633341"/>
                  </a:lnTo>
                  <a:cubicBezTo>
                    <a:pt x="7342641" y="4713605"/>
                    <a:pt x="7240908" y="4778629"/>
                    <a:pt x="7115530" y="4778629"/>
                  </a:cubicBezTo>
                  <a:lnTo>
                    <a:pt x="7115530" y="4772279"/>
                  </a:lnTo>
                  <a:lnTo>
                    <a:pt x="7115530" y="4778629"/>
                  </a:lnTo>
                  <a:lnTo>
                    <a:pt x="227110" y="4778629"/>
                  </a:lnTo>
                  <a:lnTo>
                    <a:pt x="227110" y="4772279"/>
                  </a:lnTo>
                  <a:lnTo>
                    <a:pt x="227110" y="4778629"/>
                  </a:lnTo>
                  <a:cubicBezTo>
                    <a:pt x="101733" y="4778629"/>
                    <a:pt x="0" y="4713605"/>
                    <a:pt x="0" y="4633341"/>
                  </a:cubicBezTo>
                  <a:lnTo>
                    <a:pt x="0" y="145288"/>
                  </a:lnTo>
                  <a:lnTo>
                    <a:pt x="9935" y="145288"/>
                  </a:lnTo>
                  <a:lnTo>
                    <a:pt x="0" y="145288"/>
                  </a:lnTo>
                  <a:moveTo>
                    <a:pt x="19870" y="145288"/>
                  </a:moveTo>
                  <a:lnTo>
                    <a:pt x="19870" y="4633341"/>
                  </a:lnTo>
                  <a:lnTo>
                    <a:pt x="9935" y="4633341"/>
                  </a:lnTo>
                  <a:lnTo>
                    <a:pt x="19870" y="4633341"/>
                  </a:lnTo>
                  <a:cubicBezTo>
                    <a:pt x="19870" y="4706493"/>
                    <a:pt x="112661" y="4765929"/>
                    <a:pt x="227110" y="4765929"/>
                  </a:cubicBezTo>
                  <a:lnTo>
                    <a:pt x="7115530" y="4765929"/>
                  </a:lnTo>
                  <a:cubicBezTo>
                    <a:pt x="7229980" y="4765929"/>
                    <a:pt x="7322771" y="4706620"/>
                    <a:pt x="7322771" y="4633341"/>
                  </a:cubicBezTo>
                  <a:lnTo>
                    <a:pt x="7322771" y="145288"/>
                  </a:lnTo>
                  <a:cubicBezTo>
                    <a:pt x="7322970" y="72009"/>
                    <a:pt x="7230179" y="12700"/>
                    <a:pt x="7115530" y="12700"/>
                  </a:cubicBezTo>
                  <a:lnTo>
                    <a:pt x="227110" y="12700"/>
                  </a:lnTo>
                  <a:lnTo>
                    <a:pt x="227110" y="6350"/>
                  </a:lnTo>
                  <a:lnTo>
                    <a:pt x="227110" y="12700"/>
                  </a:lnTo>
                  <a:cubicBezTo>
                    <a:pt x="112661" y="12700"/>
                    <a:pt x="19870" y="72009"/>
                    <a:pt x="19870" y="145288"/>
                  </a:cubicBezTo>
                  <a:close/>
                </a:path>
              </a:pathLst>
            </a:custGeom>
            <a:solidFill>
              <a:srgbClr val="ACC7F1"/>
            </a:solidFill>
          </p:spPr>
        </p:sp>
      </p:grpSp>
      <p:sp>
        <p:nvSpPr>
          <p:cNvPr name="TextBox 22" id="22"/>
          <p:cNvSpPr txBox="true"/>
          <p:nvPr/>
        </p:nvSpPr>
        <p:spPr>
          <a:xfrm rot="0">
            <a:off x="10405796" y="6527000"/>
            <a:ext cx="3869810" cy="340335"/>
          </a:xfrm>
          <a:prstGeom prst="rect">
            <a:avLst/>
          </a:prstGeom>
        </p:spPr>
        <p:txBody>
          <a:bodyPr anchor="t" rtlCol="false" tIns="0" lIns="0" bIns="0" rIns="0">
            <a:spAutoFit/>
          </a:bodyPr>
          <a:lstStyle/>
          <a:p>
            <a:pPr algn="l">
              <a:lnSpc>
                <a:spcPts val="2787"/>
              </a:lnSpc>
            </a:pPr>
            <a:r>
              <a:rPr lang="en-US" sz="2229" spc="-67">
                <a:solidFill>
                  <a:srgbClr val="782536"/>
                </a:solidFill>
                <a:latin typeface="Inter Bold"/>
              </a:rPr>
              <a:t>Purpose of the Analysis</a:t>
            </a:r>
          </a:p>
        </p:txBody>
      </p:sp>
      <p:sp>
        <p:nvSpPr>
          <p:cNvPr name="TextBox 23" id="23"/>
          <p:cNvSpPr txBox="true"/>
          <p:nvPr/>
        </p:nvSpPr>
        <p:spPr>
          <a:xfrm rot="0">
            <a:off x="10537025" y="7034659"/>
            <a:ext cx="4739270" cy="2826753"/>
          </a:xfrm>
          <a:prstGeom prst="rect">
            <a:avLst/>
          </a:prstGeom>
        </p:spPr>
        <p:txBody>
          <a:bodyPr anchor="t" rtlCol="false" tIns="0" lIns="0" bIns="0" rIns="0">
            <a:spAutoFit/>
          </a:bodyPr>
          <a:lstStyle/>
          <a:p>
            <a:pPr algn="l">
              <a:lnSpc>
                <a:spcPts val="3831"/>
              </a:lnSpc>
            </a:pPr>
            <a:r>
              <a:rPr lang="en-US" sz="2394" spc="-47">
                <a:solidFill>
                  <a:srgbClr val="782536"/>
                </a:solidFill>
                <a:latin typeface="Inter"/>
              </a:rPr>
              <a:t>This analysis aims to provide insights into the hotel aggregator market, including geographical trends, pricing patterns, host performance, and property type analysis.</a:t>
            </a:r>
          </a:p>
        </p:txBody>
      </p:sp>
      <p:sp>
        <p:nvSpPr>
          <p:cNvPr name="Freeform 24" id="24"/>
          <p:cNvSpPr/>
          <p:nvPr/>
        </p:nvSpPr>
        <p:spPr>
          <a:xfrm flipH="false" flipV="false" rot="0">
            <a:off x="25568" y="0"/>
            <a:ext cx="6840286" cy="10287000"/>
          </a:xfrm>
          <a:custGeom>
            <a:avLst/>
            <a:gdLst/>
            <a:ahLst/>
            <a:cxnLst/>
            <a:rect r="r" b="b" t="t" l="l"/>
            <a:pathLst>
              <a:path h="10287000" w="6840286">
                <a:moveTo>
                  <a:pt x="0" y="0"/>
                </a:moveTo>
                <a:lnTo>
                  <a:pt x="6840286" y="0"/>
                </a:lnTo>
                <a:lnTo>
                  <a:pt x="6840286" y="10287000"/>
                </a:lnTo>
                <a:lnTo>
                  <a:pt x="0" y="10287000"/>
                </a:lnTo>
                <a:lnTo>
                  <a:pt x="0" y="0"/>
                </a:lnTo>
                <a:close/>
              </a:path>
            </a:pathLst>
          </a:custGeom>
          <a:blipFill>
            <a:blip r:embed="rId4"/>
            <a:stretch>
              <a:fillRect l="-62791" t="0" r="-62791" b="0"/>
            </a:stretch>
          </a:blipFill>
        </p:spPr>
      </p:sp>
      <p:sp>
        <p:nvSpPr>
          <p:cNvPr name="AutoShape 25" id="25"/>
          <p:cNvSpPr/>
          <p:nvPr/>
        </p:nvSpPr>
        <p:spPr>
          <a:xfrm rot="5400000">
            <a:off x="11461387" y="5270402"/>
            <a:ext cx="10550328" cy="0"/>
          </a:xfrm>
          <a:prstGeom prst="line">
            <a:avLst/>
          </a:prstGeom>
          <a:ln cap="flat" w="9525">
            <a:solidFill>
              <a:srgbClr val="ACC7F1"/>
            </a:solidFill>
            <a:prstDash val="solid"/>
            <a:headEnd type="none" len="sm" w="sm"/>
            <a:tailEnd type="none" len="sm" w="sm"/>
          </a:ln>
        </p:spPr>
      </p:sp>
      <p:sp>
        <p:nvSpPr>
          <p:cNvPr name="TextBox 26" id="26"/>
          <p:cNvSpPr txBox="true"/>
          <p:nvPr/>
        </p:nvSpPr>
        <p:spPr>
          <a:xfrm rot="0">
            <a:off x="7153103" y="484403"/>
            <a:ext cx="6528290" cy="1133475"/>
          </a:xfrm>
          <a:prstGeom prst="rect">
            <a:avLst/>
          </a:prstGeom>
        </p:spPr>
        <p:txBody>
          <a:bodyPr anchor="t" rtlCol="false" tIns="0" lIns="0" bIns="0" rIns="0">
            <a:spAutoFit/>
          </a:bodyPr>
          <a:lstStyle/>
          <a:p>
            <a:pPr algn="l" marL="0" indent="0" lvl="0">
              <a:lnSpc>
                <a:spcPts val="8999"/>
              </a:lnSpc>
            </a:pPr>
            <a:r>
              <a:rPr lang="en-US" sz="7499" spc="-224">
                <a:solidFill>
                  <a:srgbClr val="782536"/>
                </a:solidFill>
                <a:latin typeface="Inter Bold"/>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7F8F7"/>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6A77AC"/>
            </a:solidFill>
          </p:spPr>
        </p:sp>
      </p:grpSp>
      <p:grpSp>
        <p:nvGrpSpPr>
          <p:cNvPr name="Group 4" id="4"/>
          <p:cNvGrpSpPr/>
          <p:nvPr/>
        </p:nvGrpSpPr>
        <p:grpSpPr>
          <a:xfrm rot="0">
            <a:off x="-28575"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7F8F7"/>
            </a:solidFill>
          </p:spPr>
        </p:sp>
      </p:grpSp>
      <p:sp>
        <p:nvSpPr>
          <p:cNvPr name="Freeform 6" id="6" descr="preencoded.png"/>
          <p:cNvSpPr/>
          <p:nvPr/>
        </p:nvSpPr>
        <p:spPr>
          <a:xfrm flipH="false" flipV="false" rot="0">
            <a:off x="11439525"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TextBox 7" id="7"/>
          <p:cNvSpPr txBox="true"/>
          <p:nvPr/>
        </p:nvSpPr>
        <p:spPr>
          <a:xfrm rot="0">
            <a:off x="1304725" y="585543"/>
            <a:ext cx="8512004" cy="1381854"/>
          </a:xfrm>
          <a:prstGeom prst="rect">
            <a:avLst/>
          </a:prstGeom>
        </p:spPr>
        <p:txBody>
          <a:bodyPr anchor="t" rtlCol="false" tIns="0" lIns="0" bIns="0" rIns="0">
            <a:spAutoFit/>
          </a:bodyPr>
          <a:lstStyle/>
          <a:p>
            <a:pPr algn="ctr">
              <a:lnSpc>
                <a:spcPts val="5684"/>
              </a:lnSpc>
            </a:pPr>
            <a:r>
              <a:rPr lang="en-US" sz="3555" spc="-71">
                <a:solidFill>
                  <a:srgbClr val="273D90"/>
                </a:solidFill>
                <a:latin typeface="Inter Bold"/>
              </a:rPr>
              <a:t>Unlocking Hotel Aggregator Insights: </a:t>
            </a:r>
          </a:p>
          <a:p>
            <a:pPr algn="ctr">
              <a:lnSpc>
                <a:spcPts val="5686"/>
              </a:lnSpc>
            </a:pPr>
            <a:r>
              <a:rPr lang="en-US" sz="3555" spc="-71">
                <a:solidFill>
                  <a:srgbClr val="273D90"/>
                </a:solidFill>
                <a:latin typeface="Inter Bold"/>
              </a:rPr>
              <a:t>A Data-Driven Exploration</a:t>
            </a:r>
          </a:p>
        </p:txBody>
      </p:sp>
      <p:sp>
        <p:nvSpPr>
          <p:cNvPr name="TextBox 8" id="8"/>
          <p:cNvSpPr txBox="true"/>
          <p:nvPr/>
        </p:nvSpPr>
        <p:spPr>
          <a:xfrm rot="0">
            <a:off x="261728" y="2313426"/>
            <a:ext cx="10645037" cy="6168157"/>
          </a:xfrm>
          <a:prstGeom prst="rect">
            <a:avLst/>
          </a:prstGeom>
        </p:spPr>
        <p:txBody>
          <a:bodyPr anchor="t" rtlCol="false" tIns="0" lIns="0" bIns="0" rIns="0">
            <a:spAutoFit/>
          </a:bodyPr>
          <a:lstStyle/>
          <a:p>
            <a:pPr algn="just">
              <a:lnSpc>
                <a:spcPts val="6375"/>
              </a:lnSpc>
            </a:pPr>
            <a:r>
              <a:rPr lang="en-US" sz="3987" spc="-79">
                <a:solidFill>
                  <a:srgbClr val="273D90"/>
                </a:solidFill>
                <a:latin typeface="Inter"/>
              </a:rPr>
              <a:t>This analysis will shed light on the geographical distribution of hotel listings, offering valuable insights to optimize business strategies and understand guest preferences.</a:t>
            </a:r>
          </a:p>
          <a:p>
            <a:pPr algn="just">
              <a:lnSpc>
                <a:spcPts val="5895"/>
              </a:lnSpc>
            </a:pPr>
            <a:r>
              <a:rPr lang="en-US" sz="3687" spc="-73">
                <a:solidFill>
                  <a:srgbClr val="273D90"/>
                </a:solidFill>
                <a:latin typeface="Inter"/>
              </a:rPr>
              <a:t>We'll explore geographical trends, pricing patterns, host performance, and more to uncover valuable insights.</a:t>
            </a:r>
          </a:p>
          <a:p>
            <a:pPr algn="just">
              <a:lnSpc>
                <a:spcPts val="5897"/>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E5D7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98B1C1"/>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E5D7F"/>
            </a:solidFill>
          </p:spPr>
        </p:sp>
      </p:grpSp>
      <p:sp>
        <p:nvSpPr>
          <p:cNvPr name="TextBox 6" id="6"/>
          <p:cNvSpPr txBox="true"/>
          <p:nvPr/>
        </p:nvSpPr>
        <p:spPr>
          <a:xfrm rot="0">
            <a:off x="3041379" y="1354632"/>
            <a:ext cx="12205242" cy="1057275"/>
          </a:xfrm>
          <a:prstGeom prst="rect">
            <a:avLst/>
          </a:prstGeom>
        </p:spPr>
        <p:txBody>
          <a:bodyPr anchor="t" rtlCol="false" tIns="0" lIns="0" bIns="0" rIns="0">
            <a:spAutoFit/>
          </a:bodyPr>
          <a:lstStyle/>
          <a:p>
            <a:pPr algn="ctr" marL="0" indent="0" lvl="0">
              <a:lnSpc>
                <a:spcPts val="8399"/>
              </a:lnSpc>
            </a:pPr>
            <a:r>
              <a:rPr lang="en-US" sz="6999" spc="-209">
                <a:solidFill>
                  <a:srgbClr val="EEEEEE"/>
                </a:solidFill>
                <a:latin typeface="Inter Bold"/>
              </a:rPr>
              <a:t>Data Cleaning Summary</a:t>
            </a:r>
          </a:p>
        </p:txBody>
      </p:sp>
      <p:sp>
        <p:nvSpPr>
          <p:cNvPr name="TextBox 7" id="7"/>
          <p:cNvSpPr txBox="true"/>
          <p:nvPr/>
        </p:nvSpPr>
        <p:spPr>
          <a:xfrm rot="0">
            <a:off x="1629411" y="8159573"/>
            <a:ext cx="4018278" cy="1589405"/>
          </a:xfrm>
          <a:prstGeom prst="rect">
            <a:avLst/>
          </a:prstGeom>
        </p:spPr>
        <p:txBody>
          <a:bodyPr anchor="t" rtlCol="false" tIns="0" lIns="0" bIns="0" rIns="0">
            <a:spAutoFit/>
          </a:bodyPr>
          <a:lstStyle/>
          <a:p>
            <a:pPr algn="ctr" marL="0" indent="0" lvl="0">
              <a:lnSpc>
                <a:spcPts val="3219"/>
              </a:lnSpc>
            </a:pPr>
            <a:r>
              <a:rPr lang="en-US" sz="2299" spc="-45">
                <a:solidFill>
                  <a:srgbClr val="EEEEEE"/>
                </a:solidFill>
                <a:latin typeface="Inter"/>
              </a:rPr>
              <a:t>The initial dataset contained 75 columns and 23,185 rows, spanning a date range from 2009 to 2023.</a:t>
            </a:r>
          </a:p>
        </p:txBody>
      </p:sp>
      <p:sp>
        <p:nvSpPr>
          <p:cNvPr name="TextBox 8" id="8"/>
          <p:cNvSpPr txBox="true"/>
          <p:nvPr/>
        </p:nvSpPr>
        <p:spPr>
          <a:xfrm rot="0">
            <a:off x="1629411" y="6946968"/>
            <a:ext cx="4018278" cy="504825"/>
          </a:xfrm>
          <a:prstGeom prst="rect">
            <a:avLst/>
          </a:prstGeom>
        </p:spPr>
        <p:txBody>
          <a:bodyPr anchor="t" rtlCol="false" tIns="0" lIns="0" bIns="0" rIns="0">
            <a:spAutoFit/>
          </a:bodyPr>
          <a:lstStyle/>
          <a:p>
            <a:pPr algn="ctr" marL="0" indent="0" lvl="0">
              <a:lnSpc>
                <a:spcPts val="3960"/>
              </a:lnSpc>
            </a:pPr>
            <a:r>
              <a:rPr lang="en-US" sz="3300" spc="-99">
                <a:solidFill>
                  <a:srgbClr val="EEEEEE"/>
                </a:solidFill>
                <a:latin typeface="Inter Bold"/>
              </a:rPr>
              <a:t>Initial Data Structure</a:t>
            </a:r>
          </a:p>
        </p:txBody>
      </p:sp>
      <p:sp>
        <p:nvSpPr>
          <p:cNvPr name="TextBox 9" id="9"/>
          <p:cNvSpPr txBox="true"/>
          <p:nvPr/>
        </p:nvSpPr>
        <p:spPr>
          <a:xfrm rot="0">
            <a:off x="7134861" y="8159573"/>
            <a:ext cx="4018278" cy="1851660"/>
          </a:xfrm>
          <a:prstGeom prst="rect">
            <a:avLst/>
          </a:prstGeom>
        </p:spPr>
        <p:txBody>
          <a:bodyPr anchor="t" rtlCol="false" tIns="0" lIns="0" bIns="0" rIns="0">
            <a:spAutoFit/>
          </a:bodyPr>
          <a:lstStyle/>
          <a:p>
            <a:pPr algn="ctr" marL="0" indent="0" lvl="0">
              <a:lnSpc>
                <a:spcPts val="2939"/>
              </a:lnSpc>
            </a:pPr>
            <a:r>
              <a:rPr lang="en-US" sz="2099" spc="-41">
                <a:solidFill>
                  <a:srgbClr val="EEEEEE"/>
                </a:solidFill>
                <a:latin typeface="Inter"/>
              </a:rPr>
              <a:t>The data was cleaned by splitting columns, converting boolean values, and removing unnecessary columns to prepare it for analysis.</a:t>
            </a:r>
          </a:p>
        </p:txBody>
      </p:sp>
      <p:sp>
        <p:nvSpPr>
          <p:cNvPr name="TextBox 10" id="10"/>
          <p:cNvSpPr txBox="true"/>
          <p:nvPr/>
        </p:nvSpPr>
        <p:spPr>
          <a:xfrm rot="0">
            <a:off x="7134861" y="6946968"/>
            <a:ext cx="4018278" cy="504825"/>
          </a:xfrm>
          <a:prstGeom prst="rect">
            <a:avLst/>
          </a:prstGeom>
        </p:spPr>
        <p:txBody>
          <a:bodyPr anchor="t" rtlCol="false" tIns="0" lIns="0" bIns="0" rIns="0">
            <a:spAutoFit/>
          </a:bodyPr>
          <a:lstStyle/>
          <a:p>
            <a:pPr algn="ctr" marL="0" indent="0" lvl="0">
              <a:lnSpc>
                <a:spcPts val="3960"/>
              </a:lnSpc>
            </a:pPr>
            <a:r>
              <a:rPr lang="en-US" sz="3300" spc="-99">
                <a:solidFill>
                  <a:srgbClr val="EEEEEE"/>
                </a:solidFill>
                <a:latin typeface="Inter Bold"/>
              </a:rPr>
              <a:t>Key Cleaning Steps</a:t>
            </a:r>
          </a:p>
        </p:txBody>
      </p:sp>
      <p:sp>
        <p:nvSpPr>
          <p:cNvPr name="TextBox 11" id="11"/>
          <p:cNvSpPr txBox="true"/>
          <p:nvPr/>
        </p:nvSpPr>
        <p:spPr>
          <a:xfrm rot="0">
            <a:off x="12640311" y="8169098"/>
            <a:ext cx="4018278" cy="1934845"/>
          </a:xfrm>
          <a:prstGeom prst="rect">
            <a:avLst/>
          </a:prstGeom>
        </p:spPr>
        <p:txBody>
          <a:bodyPr anchor="t" rtlCol="false" tIns="0" lIns="0" bIns="0" rIns="0">
            <a:spAutoFit/>
          </a:bodyPr>
          <a:lstStyle/>
          <a:p>
            <a:pPr algn="ctr" marL="0" indent="0" lvl="0">
              <a:lnSpc>
                <a:spcPts val="3079"/>
              </a:lnSpc>
            </a:pPr>
            <a:r>
              <a:rPr lang="en-US" sz="2199" spc="-43">
                <a:solidFill>
                  <a:srgbClr val="EEEEEE"/>
                </a:solidFill>
                <a:latin typeface="Inter"/>
              </a:rPr>
              <a:t>The cleaning process transformed the raw data into a clean, structured dataset ready for further analysis and insights.</a:t>
            </a:r>
          </a:p>
        </p:txBody>
      </p:sp>
      <p:sp>
        <p:nvSpPr>
          <p:cNvPr name="TextBox 12" id="12"/>
          <p:cNvSpPr txBox="true"/>
          <p:nvPr/>
        </p:nvSpPr>
        <p:spPr>
          <a:xfrm rot="0">
            <a:off x="12640311" y="6946968"/>
            <a:ext cx="4018278" cy="504825"/>
          </a:xfrm>
          <a:prstGeom prst="rect">
            <a:avLst/>
          </a:prstGeom>
        </p:spPr>
        <p:txBody>
          <a:bodyPr anchor="t" rtlCol="false" tIns="0" lIns="0" bIns="0" rIns="0">
            <a:spAutoFit/>
          </a:bodyPr>
          <a:lstStyle/>
          <a:p>
            <a:pPr algn="ctr" marL="0" indent="0" lvl="0">
              <a:lnSpc>
                <a:spcPts val="3960"/>
              </a:lnSpc>
            </a:pPr>
            <a:r>
              <a:rPr lang="en-US" sz="3300" spc="-99">
                <a:solidFill>
                  <a:srgbClr val="EEEEEE"/>
                </a:solidFill>
                <a:latin typeface="Inter Bold"/>
              </a:rPr>
              <a:t>From Raw to Clean</a:t>
            </a:r>
          </a:p>
        </p:txBody>
      </p:sp>
      <p:sp>
        <p:nvSpPr>
          <p:cNvPr name="Freeform 13" id="13" descr="preencoded.png"/>
          <p:cNvSpPr/>
          <p:nvPr/>
        </p:nvSpPr>
        <p:spPr>
          <a:xfrm flipH="false" flipV="false" rot="0">
            <a:off x="1629411" y="3573635"/>
            <a:ext cx="4018278" cy="2477783"/>
          </a:xfrm>
          <a:custGeom>
            <a:avLst/>
            <a:gdLst/>
            <a:ahLst/>
            <a:cxnLst/>
            <a:rect r="r" b="b" t="t" l="l"/>
            <a:pathLst>
              <a:path h="2477783" w="4018278">
                <a:moveTo>
                  <a:pt x="0" y="0"/>
                </a:moveTo>
                <a:lnTo>
                  <a:pt x="4018278" y="0"/>
                </a:lnTo>
                <a:lnTo>
                  <a:pt x="4018278" y="2477784"/>
                </a:lnTo>
                <a:lnTo>
                  <a:pt x="0" y="2477784"/>
                </a:lnTo>
                <a:lnTo>
                  <a:pt x="0" y="0"/>
                </a:lnTo>
                <a:close/>
              </a:path>
            </a:pathLst>
          </a:custGeom>
          <a:blipFill>
            <a:blip r:embed="rId3"/>
            <a:stretch>
              <a:fillRect l="0" t="0" r="0" b="0"/>
            </a:stretch>
          </a:blipFill>
        </p:spPr>
      </p:sp>
      <p:sp>
        <p:nvSpPr>
          <p:cNvPr name="Freeform 14" id="14" descr="preencoded.png"/>
          <p:cNvSpPr/>
          <p:nvPr/>
        </p:nvSpPr>
        <p:spPr>
          <a:xfrm flipH="false" flipV="false" rot="0">
            <a:off x="7134861" y="3573635"/>
            <a:ext cx="4018278" cy="2477783"/>
          </a:xfrm>
          <a:custGeom>
            <a:avLst/>
            <a:gdLst/>
            <a:ahLst/>
            <a:cxnLst/>
            <a:rect r="r" b="b" t="t" l="l"/>
            <a:pathLst>
              <a:path h="2477783" w="4018278">
                <a:moveTo>
                  <a:pt x="0" y="0"/>
                </a:moveTo>
                <a:lnTo>
                  <a:pt x="4018278" y="0"/>
                </a:lnTo>
                <a:lnTo>
                  <a:pt x="4018278" y="2477784"/>
                </a:lnTo>
                <a:lnTo>
                  <a:pt x="0" y="2477784"/>
                </a:lnTo>
                <a:lnTo>
                  <a:pt x="0" y="0"/>
                </a:lnTo>
                <a:close/>
              </a:path>
            </a:pathLst>
          </a:custGeom>
          <a:blipFill>
            <a:blip r:embed="rId4"/>
            <a:stretch>
              <a:fillRect l="0" t="0" r="0" b="0"/>
            </a:stretch>
          </a:blipFill>
        </p:spPr>
      </p:sp>
      <p:sp>
        <p:nvSpPr>
          <p:cNvPr name="Freeform 15" id="15" descr="preencoded.png"/>
          <p:cNvSpPr/>
          <p:nvPr/>
        </p:nvSpPr>
        <p:spPr>
          <a:xfrm flipH="false" flipV="false" rot="0">
            <a:off x="12640311" y="3573635"/>
            <a:ext cx="4018278" cy="2477783"/>
          </a:xfrm>
          <a:custGeom>
            <a:avLst/>
            <a:gdLst/>
            <a:ahLst/>
            <a:cxnLst/>
            <a:rect r="r" b="b" t="t" l="l"/>
            <a:pathLst>
              <a:path h="2477783" w="4018278">
                <a:moveTo>
                  <a:pt x="0" y="0"/>
                </a:moveTo>
                <a:lnTo>
                  <a:pt x="4018278" y="0"/>
                </a:lnTo>
                <a:lnTo>
                  <a:pt x="4018278" y="2477784"/>
                </a:lnTo>
                <a:lnTo>
                  <a:pt x="0" y="2477784"/>
                </a:lnTo>
                <a:lnTo>
                  <a:pt x="0" y="0"/>
                </a:lnTo>
                <a:close/>
              </a:path>
            </a:pathLst>
          </a:custGeom>
          <a:blipFill>
            <a:blip r:embed="rId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E5D7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390201"/>
          </a:xfrm>
          <a:custGeom>
            <a:avLst/>
            <a:gdLst/>
            <a:ahLst/>
            <a:cxnLst/>
            <a:rect r="r" b="b" t="t" l="l"/>
            <a:pathLst>
              <a:path h="10390201" w="18288000">
                <a:moveTo>
                  <a:pt x="0" y="0"/>
                </a:moveTo>
                <a:lnTo>
                  <a:pt x="18288000" y="0"/>
                </a:lnTo>
                <a:lnTo>
                  <a:pt x="18288000" y="10390201"/>
                </a:lnTo>
                <a:lnTo>
                  <a:pt x="0" y="10390201"/>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E5D7F"/>
        </a:solidFill>
      </p:bgPr>
    </p:bg>
    <p:spTree>
      <p:nvGrpSpPr>
        <p:cNvPr id="1" name=""/>
        <p:cNvGrpSpPr/>
        <p:nvPr/>
      </p:nvGrpSpPr>
      <p:grpSpPr>
        <a:xfrm>
          <a:off x="0" y="0"/>
          <a:ext cx="0" cy="0"/>
          <a:chOff x="0" y="0"/>
          <a:chExt cx="0" cy="0"/>
        </a:xfrm>
      </p:grpSpPr>
      <p:sp>
        <p:nvSpPr>
          <p:cNvPr name="Freeform 2" id="2"/>
          <p:cNvSpPr/>
          <p:nvPr/>
        </p:nvSpPr>
        <p:spPr>
          <a:xfrm flipH="false" flipV="false" rot="0">
            <a:off x="0" y="2028617"/>
            <a:ext cx="18288000" cy="8258383"/>
          </a:xfrm>
          <a:custGeom>
            <a:avLst/>
            <a:gdLst/>
            <a:ahLst/>
            <a:cxnLst/>
            <a:rect r="r" b="b" t="t" l="l"/>
            <a:pathLst>
              <a:path h="8258383" w="18288000">
                <a:moveTo>
                  <a:pt x="0" y="0"/>
                </a:moveTo>
                <a:lnTo>
                  <a:pt x="18288000" y="0"/>
                </a:lnTo>
                <a:lnTo>
                  <a:pt x="18288000" y="8258383"/>
                </a:lnTo>
                <a:lnTo>
                  <a:pt x="0" y="8258383"/>
                </a:lnTo>
                <a:lnTo>
                  <a:pt x="0" y="0"/>
                </a:lnTo>
                <a:close/>
              </a:path>
            </a:pathLst>
          </a:custGeom>
          <a:blipFill>
            <a:blip r:embed="rId3"/>
            <a:stretch>
              <a:fillRect l="0" t="0" r="0" b="0"/>
            </a:stretch>
          </a:blipFill>
        </p:spPr>
      </p:sp>
      <p:sp>
        <p:nvSpPr>
          <p:cNvPr name="TextBox 3" id="3"/>
          <p:cNvSpPr txBox="true"/>
          <p:nvPr/>
        </p:nvSpPr>
        <p:spPr>
          <a:xfrm rot="0">
            <a:off x="0" y="74930"/>
            <a:ext cx="12098702" cy="1394464"/>
          </a:xfrm>
          <a:prstGeom prst="rect">
            <a:avLst/>
          </a:prstGeom>
        </p:spPr>
        <p:txBody>
          <a:bodyPr anchor="t" rtlCol="false" tIns="0" lIns="0" bIns="0" rIns="0">
            <a:spAutoFit/>
          </a:bodyPr>
          <a:lstStyle/>
          <a:p>
            <a:pPr algn="ctr">
              <a:lnSpc>
                <a:spcPts val="11339"/>
              </a:lnSpc>
            </a:pPr>
            <a:r>
              <a:rPr lang="en-US" sz="8099">
                <a:solidFill>
                  <a:srgbClr val="FCFDFD"/>
                </a:solidFill>
                <a:latin typeface="Canva Sans Bold"/>
              </a:rPr>
              <a:t>Overview of Hosting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E5D7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337369"/>
          </a:xfrm>
          <a:custGeom>
            <a:avLst/>
            <a:gdLst/>
            <a:ahLst/>
            <a:cxnLst/>
            <a:rect r="r" b="b" t="t" l="l"/>
            <a:pathLst>
              <a:path h="10337369" w="18288000">
                <a:moveTo>
                  <a:pt x="0" y="0"/>
                </a:moveTo>
                <a:lnTo>
                  <a:pt x="18288000" y="0"/>
                </a:lnTo>
                <a:lnTo>
                  <a:pt x="18288000" y="10337369"/>
                </a:lnTo>
                <a:lnTo>
                  <a:pt x="0" y="10337369"/>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0F0E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8B888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0F0EF"/>
            </a:solidFill>
          </p:spPr>
        </p:sp>
      </p:grpSp>
      <p:sp>
        <p:nvSpPr>
          <p:cNvPr name="Freeform 6" id="6"/>
          <p:cNvSpPr/>
          <p:nvPr/>
        </p:nvSpPr>
        <p:spPr>
          <a:xfrm flipH="false" flipV="false" rot="0">
            <a:off x="0" y="1777254"/>
            <a:ext cx="18288000" cy="8509746"/>
          </a:xfrm>
          <a:custGeom>
            <a:avLst/>
            <a:gdLst/>
            <a:ahLst/>
            <a:cxnLst/>
            <a:rect r="r" b="b" t="t" l="l"/>
            <a:pathLst>
              <a:path h="8509746" w="18288000">
                <a:moveTo>
                  <a:pt x="0" y="0"/>
                </a:moveTo>
                <a:lnTo>
                  <a:pt x="18288000" y="0"/>
                </a:lnTo>
                <a:lnTo>
                  <a:pt x="18288000" y="8509746"/>
                </a:lnTo>
                <a:lnTo>
                  <a:pt x="0" y="8509746"/>
                </a:lnTo>
                <a:lnTo>
                  <a:pt x="0" y="0"/>
                </a:lnTo>
                <a:close/>
              </a:path>
            </a:pathLst>
          </a:custGeom>
          <a:blipFill>
            <a:blip r:embed="rId3"/>
            <a:stretch>
              <a:fillRect l="0" t="0" r="-3813" b="0"/>
            </a:stretch>
          </a:blipFill>
        </p:spPr>
      </p:sp>
      <p:sp>
        <p:nvSpPr>
          <p:cNvPr name="TextBox 7" id="7"/>
          <p:cNvSpPr txBox="true"/>
          <p:nvPr/>
        </p:nvSpPr>
        <p:spPr>
          <a:xfrm rot="0">
            <a:off x="0" y="286245"/>
            <a:ext cx="14187884" cy="1245328"/>
          </a:xfrm>
          <a:prstGeom prst="rect">
            <a:avLst/>
          </a:prstGeom>
        </p:spPr>
        <p:txBody>
          <a:bodyPr anchor="t" rtlCol="false" tIns="0" lIns="0" bIns="0" rIns="0">
            <a:spAutoFit/>
          </a:bodyPr>
          <a:lstStyle/>
          <a:p>
            <a:pPr algn="l">
              <a:lnSpc>
                <a:spcPts val="9835"/>
              </a:lnSpc>
            </a:pPr>
            <a:r>
              <a:rPr lang="en-US" sz="7867" spc="-235">
                <a:solidFill>
                  <a:srgbClr val="666569"/>
                </a:solidFill>
                <a:latin typeface="Inter Bold"/>
              </a:rPr>
              <a:t>A closer look at the map</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EEDEC"/>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697B93"/>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EEDEC"/>
            </a:solidFill>
          </p:spPr>
        </p:sp>
      </p:grpSp>
      <p:sp>
        <p:nvSpPr>
          <p:cNvPr name="Freeform 6" id="6"/>
          <p:cNvSpPr/>
          <p:nvPr/>
        </p:nvSpPr>
        <p:spPr>
          <a:xfrm flipH="false" flipV="false" rot="0">
            <a:off x="6704685" y="79941"/>
            <a:ext cx="11583315" cy="9155929"/>
          </a:xfrm>
          <a:custGeom>
            <a:avLst/>
            <a:gdLst/>
            <a:ahLst/>
            <a:cxnLst/>
            <a:rect r="r" b="b" t="t" l="l"/>
            <a:pathLst>
              <a:path h="9155929" w="11583315">
                <a:moveTo>
                  <a:pt x="0" y="0"/>
                </a:moveTo>
                <a:lnTo>
                  <a:pt x="11583315" y="0"/>
                </a:lnTo>
                <a:lnTo>
                  <a:pt x="11583315" y="9155929"/>
                </a:lnTo>
                <a:lnTo>
                  <a:pt x="0" y="9155929"/>
                </a:lnTo>
                <a:lnTo>
                  <a:pt x="0" y="0"/>
                </a:lnTo>
                <a:close/>
              </a:path>
            </a:pathLst>
          </a:custGeom>
          <a:blipFill>
            <a:blip r:embed="rId3"/>
            <a:stretch>
              <a:fillRect l="0" t="0" r="0" b="0"/>
            </a:stretch>
          </a:blipFill>
        </p:spPr>
      </p:sp>
      <p:sp>
        <p:nvSpPr>
          <p:cNvPr name="TextBox 7" id="7"/>
          <p:cNvSpPr txBox="true"/>
          <p:nvPr/>
        </p:nvSpPr>
        <p:spPr>
          <a:xfrm rot="0">
            <a:off x="615145" y="1471791"/>
            <a:ext cx="5649862" cy="3280729"/>
          </a:xfrm>
          <a:prstGeom prst="rect">
            <a:avLst/>
          </a:prstGeom>
        </p:spPr>
        <p:txBody>
          <a:bodyPr anchor="t" rtlCol="false" tIns="0" lIns="0" bIns="0" rIns="0">
            <a:spAutoFit/>
          </a:bodyPr>
          <a:lstStyle/>
          <a:p>
            <a:pPr algn="just">
              <a:lnSpc>
                <a:spcPts val="4369"/>
              </a:lnSpc>
            </a:pPr>
            <a:r>
              <a:rPr lang="en-US" sz="2731" spc="-53">
                <a:solidFill>
                  <a:srgbClr val="272525"/>
                </a:solidFill>
                <a:latin typeface="Inter"/>
              </a:rPr>
              <a:t>While 71 countries have hotel listings on the platform, </a:t>
            </a:r>
            <a:r>
              <a:rPr lang="en-US" sz="2731" spc="-53">
                <a:solidFill>
                  <a:srgbClr val="272525"/>
                </a:solidFill>
                <a:latin typeface="Inter Bold"/>
              </a:rPr>
              <a:t>Australia</a:t>
            </a:r>
            <a:r>
              <a:rPr lang="en-US" sz="2731" spc="-53">
                <a:solidFill>
                  <a:srgbClr val="272525"/>
                </a:solidFill>
                <a:latin typeface="Inter"/>
              </a:rPr>
              <a:t> stands out with a dominant presence of 16,199 listings. The </a:t>
            </a:r>
            <a:r>
              <a:rPr lang="en-US" sz="2731" spc="-53">
                <a:solidFill>
                  <a:srgbClr val="272525"/>
                </a:solidFill>
                <a:latin typeface="Inter Bold"/>
              </a:rPr>
              <a:t>United Kingdom</a:t>
            </a:r>
            <a:r>
              <a:rPr lang="en-US" sz="2731" spc="-53">
                <a:solidFill>
                  <a:srgbClr val="272525"/>
                </a:solidFill>
                <a:latin typeface="Inter"/>
              </a:rPr>
              <a:t> comes in a distant second with only 106 listings.</a:t>
            </a:r>
          </a:p>
        </p:txBody>
      </p:sp>
      <p:sp>
        <p:nvSpPr>
          <p:cNvPr name="TextBox 8" id="8"/>
          <p:cNvSpPr txBox="true"/>
          <p:nvPr/>
        </p:nvSpPr>
        <p:spPr>
          <a:xfrm rot="0">
            <a:off x="615145" y="5124450"/>
            <a:ext cx="3705552" cy="539861"/>
          </a:xfrm>
          <a:prstGeom prst="rect">
            <a:avLst/>
          </a:prstGeom>
        </p:spPr>
        <p:txBody>
          <a:bodyPr anchor="t" rtlCol="false" tIns="0" lIns="0" bIns="0" rIns="0">
            <a:spAutoFit/>
          </a:bodyPr>
          <a:lstStyle/>
          <a:p>
            <a:pPr algn="l">
              <a:lnSpc>
                <a:spcPts val="4327"/>
              </a:lnSpc>
            </a:pPr>
            <a:r>
              <a:rPr lang="en-US" sz="3461" spc="-103">
                <a:solidFill>
                  <a:srgbClr val="000000"/>
                </a:solidFill>
                <a:latin typeface="Inter Bold"/>
              </a:rPr>
              <a:t>Missing Data</a:t>
            </a:r>
          </a:p>
        </p:txBody>
      </p:sp>
      <p:sp>
        <p:nvSpPr>
          <p:cNvPr name="TextBox 9" id="9"/>
          <p:cNvSpPr txBox="true"/>
          <p:nvPr/>
        </p:nvSpPr>
        <p:spPr>
          <a:xfrm rot="0">
            <a:off x="615145" y="341715"/>
            <a:ext cx="5649862" cy="595533"/>
          </a:xfrm>
          <a:prstGeom prst="rect">
            <a:avLst/>
          </a:prstGeom>
        </p:spPr>
        <p:txBody>
          <a:bodyPr anchor="t" rtlCol="false" tIns="0" lIns="0" bIns="0" rIns="0">
            <a:spAutoFit/>
          </a:bodyPr>
          <a:lstStyle/>
          <a:p>
            <a:pPr algn="l">
              <a:lnSpc>
                <a:spcPts val="4658"/>
              </a:lnSpc>
            </a:pPr>
            <a:r>
              <a:rPr lang="en-US" sz="3727" spc="-111">
                <a:solidFill>
                  <a:srgbClr val="000000"/>
                </a:solidFill>
                <a:latin typeface="Inter Bold"/>
              </a:rPr>
              <a:t>Host_</a:t>
            </a:r>
            <a:r>
              <a:rPr lang="en-US" sz="3727" spc="-111">
                <a:solidFill>
                  <a:srgbClr val="000000"/>
                </a:solidFill>
                <a:latin typeface="Inter Bold"/>
              </a:rPr>
              <a:t>Listings by Country</a:t>
            </a:r>
          </a:p>
        </p:txBody>
      </p:sp>
      <p:sp>
        <p:nvSpPr>
          <p:cNvPr name="TextBox 10" id="10"/>
          <p:cNvSpPr txBox="true"/>
          <p:nvPr/>
        </p:nvSpPr>
        <p:spPr>
          <a:xfrm rot="0">
            <a:off x="615145" y="6064361"/>
            <a:ext cx="5609834" cy="3171509"/>
          </a:xfrm>
          <a:prstGeom prst="rect">
            <a:avLst/>
          </a:prstGeom>
        </p:spPr>
        <p:txBody>
          <a:bodyPr anchor="t" rtlCol="false" tIns="0" lIns="0" bIns="0" rIns="0">
            <a:spAutoFit/>
          </a:bodyPr>
          <a:lstStyle/>
          <a:p>
            <a:pPr algn="just">
              <a:lnSpc>
                <a:spcPts val="4209"/>
              </a:lnSpc>
            </a:pPr>
            <a:r>
              <a:rPr lang="en-US" sz="2631" spc="-51">
                <a:solidFill>
                  <a:srgbClr val="272525"/>
                </a:solidFill>
                <a:latin typeface="Inter"/>
              </a:rPr>
              <a:t>The data set has significant gaps, with 5,899 listings missing city information and 6,476 listings missing country information. This poses challenges for conducting thorough geographical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DAGFzO5ytxU</dc:identifier>
  <dcterms:modified xsi:type="dcterms:W3CDTF">2011-08-01T06:04:30Z</dcterms:modified>
  <cp:revision>1</cp:revision>
  <dc:title>Hotel-Aggregator-Analysis.pptx</dc:title>
</cp:coreProperties>
</file>